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handoutMasterIdLst>
    <p:handoutMasterId r:id="rId29"/>
  </p:handoutMasterIdLst>
  <p:sldIdLst>
    <p:sldId id="324" r:id="rId3"/>
    <p:sldId id="258" r:id="rId4"/>
    <p:sldId id="260" r:id="rId5"/>
    <p:sldId id="261" r:id="rId6"/>
    <p:sldId id="302" r:id="rId7"/>
    <p:sldId id="263" r:id="rId8"/>
    <p:sldId id="264" r:id="rId9"/>
    <p:sldId id="266" r:id="rId10"/>
    <p:sldId id="267" r:id="rId11"/>
    <p:sldId id="270" r:id="rId12"/>
    <p:sldId id="271" r:id="rId13"/>
    <p:sldId id="304" r:id="rId14"/>
    <p:sldId id="274" r:id="rId15"/>
    <p:sldId id="275" r:id="rId16"/>
    <p:sldId id="276" r:id="rId17"/>
    <p:sldId id="313" r:id="rId18"/>
    <p:sldId id="277" r:id="rId19"/>
    <p:sldId id="318" r:id="rId20"/>
    <p:sldId id="309" r:id="rId21"/>
    <p:sldId id="281" r:id="rId22"/>
    <p:sldId id="280" r:id="rId23"/>
    <p:sldId id="305" r:id="rId24"/>
    <p:sldId id="312" r:id="rId25"/>
    <p:sldId id="314"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211" autoAdjust="0"/>
  </p:normalViewPr>
  <p:slideViewPr>
    <p:cSldViewPr snapToGrid="0">
      <p:cViewPr varScale="1">
        <p:scale>
          <a:sx n="74" d="100"/>
          <a:sy n="74" d="100"/>
        </p:scale>
        <p:origin x="576" y="5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explosion val="4"/>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78D6-4670-BD61-1A811B4653B2}"/>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CA33-408C-B9A3-CE45382E76E0}"/>
              </c:ext>
            </c:extLst>
          </c:dPt>
          <c:dPt>
            <c:idx val="2"/>
            <c:bubble3D val="0"/>
            <c:explosion val="14"/>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78D6-4670-BD61-1A811B4653B2}"/>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CA33-408C-B9A3-CE45382E76E0}"/>
              </c:ext>
            </c:extLst>
          </c:dPt>
          <c:dLbls>
            <c:dLbl>
              <c:idx val="0"/>
              <c:layout/>
              <c:tx>
                <c:rich>
                  <a:bodyPr/>
                  <a:lstStyle/>
                  <a:p>
                    <a:fld id="{A78FB101-FFAE-4B08-A3EA-BAAA4A603116}" type="CATEGORYNAME">
                      <a:rPr lang="en-US" sz="2000">
                        <a:latin typeface="Arial" panose="020B0604020202020204" pitchFamily="34" charset="0"/>
                        <a:cs typeface="Arial" panose="020B0604020202020204" pitchFamily="34" charset="0"/>
                      </a:rPr>
                      <a:pPr/>
                      <a:t>[NOM DE CATÉGORIE]</a:t>
                    </a:fld>
                    <a:r>
                      <a:rPr lang="en-US" sz="2000" baseline="0" dirty="0">
                        <a:latin typeface="Arial" panose="020B0604020202020204" pitchFamily="34" charset="0"/>
                        <a:cs typeface="Arial" panose="020B0604020202020204" pitchFamily="34" charset="0"/>
                      </a:rPr>
                      <a:t>
</a:t>
                    </a:r>
                    <a:fld id="{81445B2F-148D-4476-B063-46E7815E3FA3}" type="PERCENTAGE">
                      <a:rPr lang="en-US" sz="2000" baseline="0">
                        <a:latin typeface="Arial" panose="020B0604020202020204" pitchFamily="34" charset="0"/>
                        <a:cs typeface="Arial" panose="020B0604020202020204" pitchFamily="34" charset="0"/>
                      </a:rPr>
                      <a:pPr/>
                      <a:t>[POURCENTAGE]</a:t>
                    </a:fld>
                    <a:endParaRPr lang="en-US" sz="2000" baseline="0" dirty="0">
                      <a:latin typeface="Arial" panose="020B0604020202020204" pitchFamily="34" charset="0"/>
                      <a:cs typeface="Arial" panose="020B0604020202020204" pitchFamily="34" charset="0"/>
                    </a:endParaRPr>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78D6-4670-BD61-1A811B4653B2}"/>
                </c:ext>
                <c:ext xmlns:c15="http://schemas.microsoft.com/office/drawing/2012/chart" uri="{CE6537A1-D6FC-4f65-9D91-7224C49458BB}">
                  <c15:layout/>
                  <c15:dlblFieldTable/>
                  <c15:showDataLabelsRange val="0"/>
                </c:ext>
              </c:extLst>
            </c:dLbl>
            <c:dLbl>
              <c:idx val="1"/>
              <c:layout/>
              <c:tx>
                <c:rich>
                  <a:bodyPr/>
                  <a:lstStyle/>
                  <a:p>
                    <a:fld id="{5365865D-E013-4010-963A-9269EE91E925}" type="CATEGORYNAME">
                      <a:rPr lang="en-US" sz="2000"/>
                      <a:pPr/>
                      <a:t>[NOM DE CATÉGORIE]</a:t>
                    </a:fld>
                    <a:r>
                      <a:rPr lang="en-US" sz="2000" baseline="0" dirty="0"/>
                      <a:t>
</a:t>
                    </a:r>
                    <a:fld id="{8FB1A038-E2CA-44D5-B923-83E511CDEFC1}" type="PERCENTAGE">
                      <a:rPr lang="en-US" sz="2000" baseline="0"/>
                      <a:pPr/>
                      <a:t>[POURCENTAGE]</a:t>
                    </a:fld>
                    <a:endParaRPr lang="en-US" sz="2000" baseline="0" dirty="0"/>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A33-408C-B9A3-CE45382E76E0}"/>
                </c:ext>
                <c:ext xmlns:c15="http://schemas.microsoft.com/office/drawing/2012/chart" uri="{CE6537A1-D6FC-4f65-9D91-7224C49458BB}">
                  <c15:layout/>
                  <c15:dlblFieldTable/>
                  <c15:showDataLabelsRange val="0"/>
                </c:ext>
              </c:extLst>
            </c:dLbl>
            <c:dLbl>
              <c:idx val="2"/>
              <c:layout/>
              <c:tx>
                <c:rich>
                  <a:bodyPr/>
                  <a:lstStyle/>
                  <a:p>
                    <a:fld id="{C61C0193-AB7B-467E-8A3C-BC1B0512ED38}" type="CATEGORYNAME">
                      <a:rPr lang="en-US" sz="2000">
                        <a:latin typeface="Arial" panose="020B0604020202020204" pitchFamily="34" charset="0"/>
                        <a:cs typeface="Arial" panose="020B0604020202020204" pitchFamily="34" charset="0"/>
                      </a:rPr>
                      <a:pPr/>
                      <a:t>[NOM DE CATÉGORIE]</a:t>
                    </a:fld>
                    <a:r>
                      <a:rPr lang="en-US" sz="2000" baseline="0" dirty="0">
                        <a:latin typeface="Arial" panose="020B0604020202020204" pitchFamily="34" charset="0"/>
                        <a:cs typeface="Arial" panose="020B0604020202020204" pitchFamily="34" charset="0"/>
                      </a:rPr>
                      <a:t>
</a:t>
                    </a:r>
                    <a:fld id="{31339F24-132C-4424-AA6D-902153B6486F}" type="PERCENTAGE">
                      <a:rPr lang="en-US" sz="2000" baseline="0">
                        <a:latin typeface="Arial" panose="020B0604020202020204" pitchFamily="34" charset="0"/>
                        <a:cs typeface="Arial" panose="020B0604020202020204" pitchFamily="34" charset="0"/>
                      </a:rPr>
                      <a:pPr/>
                      <a:t>[POURCENTAGE]</a:t>
                    </a:fld>
                    <a:endParaRPr lang="en-US" sz="2000" baseline="0" dirty="0">
                      <a:latin typeface="Arial" panose="020B0604020202020204" pitchFamily="34" charset="0"/>
                      <a:cs typeface="Arial" panose="020B0604020202020204" pitchFamily="34" charset="0"/>
                    </a:endParaRPr>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78D6-4670-BD61-1A811B4653B2}"/>
                </c:ex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3"/>
                <c:pt idx="0">
                  <c:v>50-59 ans</c:v>
                </c:pt>
                <c:pt idx="1">
                  <c:v>60-69 ans</c:v>
                </c:pt>
                <c:pt idx="2">
                  <c:v>≥70 ans</c:v>
                </c:pt>
              </c:strCache>
            </c:strRef>
          </c:cat>
          <c:val>
            <c:numRef>
              <c:f>Sheet1!$B$2:$B$5</c:f>
              <c:numCache>
                <c:formatCode>0%</c:formatCode>
                <c:ptCount val="4"/>
                <c:pt idx="0" formatCode="0.00%">
                  <c:v>0.41299999999999998</c:v>
                </c:pt>
                <c:pt idx="1">
                  <c:v>0.32</c:v>
                </c:pt>
                <c:pt idx="2" formatCode="0.00%">
                  <c:v>0.26700000000000002</c:v>
                </c:pt>
              </c:numCache>
            </c:numRef>
          </c:val>
          <c:extLst xmlns:c16r2="http://schemas.microsoft.com/office/drawing/2015/06/chart">
            <c:ext xmlns:c16="http://schemas.microsoft.com/office/drawing/2014/chart" uri="{C3380CC4-5D6E-409C-BE32-E72D297353CC}">
              <c16:uniqueId val="{00000000-78D6-4670-BD61-1A811B4653B2}"/>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09523809523808E-2"/>
          <c:y val="5.3215077605321508E-2"/>
          <c:w val="0.90242820979390748"/>
          <c:h val="0.800997258934650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a:outerShdw blurRad="317500" algn="ctr" rotWithShape="0">
                <a:prstClr val="black">
                  <a:alpha val="25000"/>
                </a:prstClr>
              </a:outerShdw>
            </a:effectLst>
          </c:spPr>
          <c:invertIfNegative val="0"/>
          <c:dPt>
            <c:idx val="0"/>
            <c:invertIfNegative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EE4A-4B46-92A4-D9A5D119B577}"/>
              </c:ext>
            </c:extLst>
          </c:dPt>
          <c:dPt>
            <c:idx val="1"/>
            <c:invertIfNegative val="0"/>
            <c:bubble3D val="0"/>
            <c:explosion val="5"/>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EE4A-4B46-92A4-D9A5D119B577}"/>
              </c:ext>
            </c:extLst>
          </c:dPt>
          <c:dPt>
            <c:idx val="2"/>
            <c:invertIfNegative val="0"/>
            <c:bubble3D val="0"/>
            <c:explosion val="5"/>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EE4A-4B46-92A4-D9A5D119B577}"/>
              </c:ext>
            </c:extLst>
          </c:dPt>
          <c:dPt>
            <c:idx val="3"/>
            <c:invertIfNegative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EE4A-4B46-92A4-D9A5D119B577}"/>
              </c:ext>
            </c:extLst>
          </c:dPt>
          <c:dLbls>
            <c:dLbl>
              <c:idx val="0"/>
              <c:layout/>
              <c:tx>
                <c:rich>
                  <a:bodyPr/>
                  <a:lstStyle/>
                  <a:p>
                    <a:r>
                      <a:rPr lang="en-US" sz="2000" dirty="0">
                        <a:latin typeface="Arial" panose="020B0604020202020204" pitchFamily="34" charset="0"/>
                        <a:cs typeface="Arial" panose="020B0604020202020204" pitchFamily="34" charset="0"/>
                      </a:rPr>
                      <a:t>41,2%</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4A-4B46-92A4-D9A5D119B577}"/>
                </c:ext>
                <c:ext xmlns:c15="http://schemas.microsoft.com/office/drawing/2012/chart" uri="{CE6537A1-D6FC-4f65-9D91-7224C49458BB}">
                  <c15:layout/>
                </c:ext>
              </c:extLst>
            </c:dLbl>
            <c:dLbl>
              <c:idx val="1"/>
              <c:layout/>
              <c:tx>
                <c:rich>
                  <a:bodyPr/>
                  <a:lstStyle/>
                  <a:p>
                    <a:r>
                      <a:rPr lang="en-US" sz="2000" dirty="0">
                        <a:latin typeface="Arial" panose="020B0604020202020204" pitchFamily="34" charset="0"/>
                        <a:cs typeface="Arial" panose="020B0604020202020204" pitchFamily="34" charset="0"/>
                      </a:rPr>
                      <a:t>29,4%</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4A-4B46-92A4-D9A5D119B577}"/>
                </c:ext>
                <c:ext xmlns:c15="http://schemas.microsoft.com/office/drawing/2012/chart" uri="{CE6537A1-D6FC-4f65-9D91-7224C49458BB}">
                  <c15:layout/>
                </c:ext>
              </c:extLst>
            </c:dLbl>
            <c:dLbl>
              <c:idx val="2"/>
              <c:layout/>
              <c:tx>
                <c:rich>
                  <a:bodyPr/>
                  <a:lstStyle/>
                  <a:p>
                    <a:r>
                      <a:rPr lang="en-US" sz="2000" dirty="0">
                        <a:latin typeface="Arial" panose="020B0604020202020204" pitchFamily="34" charset="0"/>
                        <a:cs typeface="Arial" panose="020B0604020202020204" pitchFamily="34" charset="0"/>
                      </a:rPr>
                      <a:t>29,4%</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4A-4B46-92A4-D9A5D119B57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3"/>
                <c:pt idx="0">
                  <c:v>     Faible </c:v>
                </c:pt>
                <c:pt idx="1">
                  <c:v>     Modéré</c:v>
                </c:pt>
                <c:pt idx="2">
                  <c:v>     Elevé</c:v>
                </c:pt>
              </c:strCache>
            </c:strRef>
          </c:cat>
          <c:val>
            <c:numRef>
              <c:f>Sheet1!$B$2:$B$5</c:f>
              <c:numCache>
                <c:formatCode>General</c:formatCode>
                <c:ptCount val="4"/>
                <c:pt idx="0">
                  <c:v>31</c:v>
                </c:pt>
                <c:pt idx="1">
                  <c:v>22</c:v>
                </c:pt>
                <c:pt idx="2">
                  <c:v>22</c:v>
                </c:pt>
              </c:numCache>
            </c:numRef>
          </c:val>
          <c:extLst xmlns:c16r2="http://schemas.microsoft.com/office/drawing/2015/06/chart">
            <c:ext xmlns:c16="http://schemas.microsoft.com/office/drawing/2014/chart" uri="{C3380CC4-5D6E-409C-BE32-E72D297353CC}">
              <c16:uniqueId val="{00000008-EE4A-4B46-92A4-D9A5D119B577}"/>
            </c:ext>
          </c:extLst>
        </c:ser>
        <c:dLbls>
          <c:showLegendKey val="0"/>
          <c:showVal val="0"/>
          <c:showCatName val="0"/>
          <c:showSerName val="0"/>
          <c:showPercent val="0"/>
          <c:showBubbleSize val="0"/>
        </c:dLbls>
        <c:gapWidth val="100"/>
        <c:axId val="265070464"/>
        <c:axId val="265071008"/>
      </c:barChart>
      <c:catAx>
        <c:axId val="26507046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fr-FR" sz="2000" dirty="0">
                    <a:latin typeface="Arial" panose="020B0604020202020204" pitchFamily="34" charset="0"/>
                    <a:cs typeface="Arial" panose="020B0604020202020204" pitchFamily="34" charset="0"/>
                  </a:rPr>
                  <a:t>Risque</a:t>
                </a:r>
                <a:r>
                  <a:rPr lang="fr-FR" sz="2000" baseline="0" dirty="0">
                    <a:latin typeface="Arial" panose="020B0604020202020204" pitchFamily="34" charset="0"/>
                    <a:cs typeface="Arial" panose="020B0604020202020204" pitchFamily="34" charset="0"/>
                  </a:rPr>
                  <a:t> cardiovasculaire</a:t>
                </a:r>
                <a:endParaRPr lang="fr-FR" sz="2000"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fr-FR"/>
          </a:p>
        </c:txPr>
        <c:crossAx val="265071008"/>
        <c:crosses val="autoZero"/>
        <c:auto val="1"/>
        <c:lblAlgn val="ctr"/>
        <c:lblOffset val="100"/>
        <c:noMultiLvlLbl val="0"/>
      </c:catAx>
      <c:valAx>
        <c:axId val="265071008"/>
        <c:scaling>
          <c:orientation val="minMax"/>
        </c:scaling>
        <c:delete val="1"/>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fr-FR" sz="2400" dirty="0" err="1">
                    <a:latin typeface="Arial" panose="020B0604020202020204" pitchFamily="34" charset="0"/>
                    <a:cs typeface="Arial" panose="020B0604020202020204" pitchFamily="34" charset="0"/>
                  </a:rPr>
                  <a:t>Pourcentages</a:t>
                </a:r>
                <a:r>
                  <a:rPr lang="fr-FR" dirty="0" err="1"/>
                  <a:t>s</a:t>
                </a:r>
                <a:endParaRPr lang="fr-FR" dirty="0"/>
              </a:p>
            </c:rich>
          </c:tx>
          <c:layout>
            <c:manualLayout>
              <c:xMode val="edge"/>
              <c:yMode val="edge"/>
              <c:x val="5.4002975904148542E-3"/>
              <c:y val="0.2602920845919390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title>
        <c:numFmt formatCode="General" sourceLinked="1"/>
        <c:majorTickMark val="out"/>
        <c:minorTickMark val="none"/>
        <c:tickLblPos val="nextTo"/>
        <c:crossAx val="265070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     Bifurcation carotidienne droite</c:v>
                </c:pt>
                <c:pt idx="1">
                  <c:v>     Bifurcation carotidienne gauche</c:v>
                </c:pt>
                <c:pt idx="2">
                  <c:v>     Bulbe de la carotide interne droite</c:v>
                </c:pt>
                <c:pt idx="3">
                  <c:v>     Bulbe de la carotide interne gauche</c:v>
                </c:pt>
                <c:pt idx="4">
                  <c:v>     Carotide externe droite</c:v>
                </c:pt>
                <c:pt idx="5">
                  <c:v>     Carotide commune droite</c:v>
                </c:pt>
                <c:pt idx="6">
                  <c:v>     Carotide interne gauche</c:v>
                </c:pt>
                <c:pt idx="7">
                  <c:v>     Carotide externe gauche</c:v>
                </c:pt>
              </c:strCache>
            </c:strRef>
          </c:cat>
          <c:val>
            <c:numRef>
              <c:f>Feuil1!$B$2:$B$9</c:f>
              <c:numCache>
                <c:formatCode>General</c:formatCode>
                <c:ptCount val="8"/>
              </c:numCache>
            </c:numRef>
          </c:val>
          <c:extLst xmlns:c16r2="http://schemas.microsoft.com/office/drawing/2015/06/chart">
            <c:ext xmlns:c16="http://schemas.microsoft.com/office/drawing/2014/chart" uri="{C3380CC4-5D6E-409C-BE32-E72D297353CC}">
              <c16:uniqueId val="{00000000-6D09-4326-A356-57826B9B3C10}"/>
            </c:ext>
          </c:extLst>
        </c:ser>
        <c:ser>
          <c:idx val="1"/>
          <c:order val="1"/>
          <c:tx>
            <c:strRef>
              <c:f>Feuil1!$C$1</c:f>
              <c:strCache>
                <c:ptCount val="1"/>
                <c:pt idx="0">
                  <c:v>Série 2</c:v>
                </c:pt>
              </c:strCache>
            </c:strRef>
          </c:tx>
          <c:spPr>
            <a:solidFill>
              <a:schemeClr val="accent2"/>
            </a:solidFill>
            <a:ln>
              <a:noFill/>
            </a:ln>
            <a:effectLst/>
          </c:spPr>
          <c:invertIfNegative val="0"/>
          <c:dLbls>
            <c:dLbl>
              <c:idx val="0"/>
              <c:layout/>
              <c:tx>
                <c:rich>
                  <a:bodyPr/>
                  <a:lstStyle/>
                  <a:p>
                    <a:r>
                      <a:rPr lang="en-US"/>
                      <a:t>55,6%</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D09-4326-A356-57826B9B3C10}"/>
                </c:ext>
                <c:ext xmlns:c15="http://schemas.microsoft.com/office/drawing/2012/chart" uri="{CE6537A1-D6FC-4f65-9D91-7224C49458BB}">
                  <c15:layout/>
                </c:ext>
              </c:extLst>
            </c:dLbl>
            <c:dLbl>
              <c:idx val="1"/>
              <c:layout/>
              <c:tx>
                <c:rich>
                  <a:bodyPr/>
                  <a:lstStyle/>
                  <a:p>
                    <a:fld id="{57CD3DCB-A0CB-4066-A098-BC1BC9401858}"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D09-4326-A356-57826B9B3C10}"/>
                </c:ext>
                <c:ext xmlns:c15="http://schemas.microsoft.com/office/drawing/2012/chart" uri="{CE6537A1-D6FC-4f65-9D91-7224C49458BB}">
                  <c15:layout/>
                  <c15:dlblFieldTable/>
                  <c15:showDataLabelsRange val="0"/>
                </c:ext>
              </c:extLst>
            </c:dLbl>
            <c:dLbl>
              <c:idx val="2"/>
              <c:layout/>
              <c:tx>
                <c:rich>
                  <a:bodyPr/>
                  <a:lstStyle/>
                  <a:p>
                    <a:fld id="{1380E01D-C492-41C5-AD80-8D76DEADB5CA}"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D09-4326-A356-57826B9B3C10}"/>
                </c:ext>
                <c:ext xmlns:c15="http://schemas.microsoft.com/office/drawing/2012/chart" uri="{CE6537A1-D6FC-4f65-9D91-7224C49458BB}">
                  <c15:layout/>
                  <c15:dlblFieldTable/>
                  <c15:showDataLabelsRange val="0"/>
                </c:ext>
              </c:extLst>
            </c:dLbl>
            <c:dLbl>
              <c:idx val="3"/>
              <c:layout/>
              <c:tx>
                <c:rich>
                  <a:bodyPr/>
                  <a:lstStyle/>
                  <a:p>
                    <a:fld id="{2DC7563D-A36B-493E-9042-CCDACE0EF2B5}"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D09-4326-A356-57826B9B3C10}"/>
                </c:ext>
                <c:ext xmlns:c15="http://schemas.microsoft.com/office/drawing/2012/chart" uri="{CE6537A1-D6FC-4f65-9D91-7224C49458BB}">
                  <c15:layout/>
                  <c15:dlblFieldTable/>
                  <c15:showDataLabelsRange val="0"/>
                </c:ext>
              </c:extLst>
            </c:dLbl>
            <c:dLbl>
              <c:idx val="4"/>
              <c:layout>
                <c:manualLayout>
                  <c:x val="-2.3148148148148147E-3"/>
                  <c:y val="0"/>
                </c:manualLayout>
              </c:layout>
              <c:tx>
                <c:rich>
                  <a:bodyPr/>
                  <a:lstStyle/>
                  <a:p>
                    <a:fld id="{9602B642-F7C3-430F-A97E-1CE5CDFC0B53}"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D09-4326-A356-57826B9B3C10}"/>
                </c:ext>
                <c:ext xmlns:c15="http://schemas.microsoft.com/office/drawing/2012/chart" uri="{CE6537A1-D6FC-4f65-9D91-7224C49458BB}">
                  <c15:layout/>
                  <c15:dlblFieldTable/>
                  <c15:showDataLabelsRange val="0"/>
                </c:ext>
              </c:extLst>
            </c:dLbl>
            <c:dLbl>
              <c:idx val="5"/>
              <c:layout/>
              <c:tx>
                <c:rich>
                  <a:bodyPr/>
                  <a:lstStyle/>
                  <a:p>
                    <a:fld id="{7BC48502-7C7D-421B-A3E4-2D2BCF624395}"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D09-4326-A356-57826B9B3C10}"/>
                </c:ext>
                <c:ext xmlns:c15="http://schemas.microsoft.com/office/drawing/2012/chart" uri="{CE6537A1-D6FC-4f65-9D91-7224C49458BB}">
                  <c15:layout/>
                  <c15:dlblFieldTable/>
                  <c15:showDataLabelsRange val="0"/>
                </c:ext>
              </c:extLst>
            </c:dLbl>
            <c:dLbl>
              <c:idx val="6"/>
              <c:layout/>
              <c:tx>
                <c:rich>
                  <a:bodyPr/>
                  <a:lstStyle/>
                  <a:p>
                    <a:fld id="{3D0EE9AA-FE5C-4550-B29B-39C3A447A692}"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D09-4326-A356-57826B9B3C10}"/>
                </c:ext>
                <c:ext xmlns:c15="http://schemas.microsoft.com/office/drawing/2012/chart" uri="{CE6537A1-D6FC-4f65-9D91-7224C49458BB}">
                  <c15:layout/>
                  <c15:dlblFieldTable/>
                  <c15:showDataLabelsRange val="0"/>
                </c:ext>
              </c:extLst>
            </c:dLbl>
            <c:dLbl>
              <c:idx val="7"/>
              <c:layout>
                <c:manualLayout>
                  <c:x val="-4.6296296296297144E-3"/>
                  <c:y val="7.9365079365079361E-3"/>
                </c:manualLayout>
              </c:layout>
              <c:tx>
                <c:rich>
                  <a:bodyPr/>
                  <a:lstStyle/>
                  <a:p>
                    <a:fld id="{404371BE-0C60-4917-B290-D8BA1B383DA2}" type="VALUE">
                      <a:rPr lang="en-US"/>
                      <a:pPr/>
                      <a:t>[VALEUR]</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D09-4326-A356-57826B9B3C1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     Bifurcation carotidienne droite</c:v>
                </c:pt>
                <c:pt idx="1">
                  <c:v>     Bifurcation carotidienne gauche</c:v>
                </c:pt>
                <c:pt idx="2">
                  <c:v>     Bulbe de la carotide interne droite</c:v>
                </c:pt>
                <c:pt idx="3">
                  <c:v>     Bulbe de la carotide interne gauche</c:v>
                </c:pt>
                <c:pt idx="4">
                  <c:v>     Carotide externe droite</c:v>
                </c:pt>
                <c:pt idx="5">
                  <c:v>     Carotide commune droite</c:v>
                </c:pt>
                <c:pt idx="6">
                  <c:v>     Carotide interne gauche</c:v>
                </c:pt>
                <c:pt idx="7">
                  <c:v>     Carotide externe gauche</c:v>
                </c:pt>
              </c:strCache>
            </c:strRef>
          </c:cat>
          <c:val>
            <c:numRef>
              <c:f>Feuil1!$C$2:$C$9</c:f>
              <c:numCache>
                <c:formatCode>General</c:formatCode>
                <c:ptCount val="8"/>
                <c:pt idx="0">
                  <c:v>55.6</c:v>
                </c:pt>
                <c:pt idx="1">
                  <c:v>40.700000000000003</c:v>
                </c:pt>
                <c:pt idx="2">
                  <c:v>33.299999999999997</c:v>
                </c:pt>
                <c:pt idx="3">
                  <c:v>14.8</c:v>
                </c:pt>
                <c:pt idx="4">
                  <c:v>7.4</c:v>
                </c:pt>
                <c:pt idx="5">
                  <c:v>7.4</c:v>
                </c:pt>
                <c:pt idx="6">
                  <c:v>3.7</c:v>
                </c:pt>
                <c:pt idx="7">
                  <c:v>3.7</c:v>
                </c:pt>
              </c:numCache>
            </c:numRef>
          </c:val>
          <c:extLst xmlns:c16r2="http://schemas.microsoft.com/office/drawing/2015/06/chart">
            <c:ext xmlns:c16="http://schemas.microsoft.com/office/drawing/2014/chart" uri="{C3380CC4-5D6E-409C-BE32-E72D297353CC}">
              <c16:uniqueId val="{00000009-6D09-4326-A356-57826B9B3C10}"/>
            </c:ext>
          </c:extLst>
        </c:ser>
        <c:dLbls>
          <c:dLblPos val="outEnd"/>
          <c:showLegendKey val="0"/>
          <c:showVal val="1"/>
          <c:showCatName val="0"/>
          <c:showSerName val="0"/>
          <c:showPercent val="0"/>
          <c:showBubbleSize val="0"/>
        </c:dLbls>
        <c:gapWidth val="182"/>
        <c:axId val="265071552"/>
        <c:axId val="265072096"/>
      </c:barChart>
      <c:catAx>
        <c:axId val="265071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65072096"/>
        <c:crosses val="autoZero"/>
        <c:auto val="1"/>
        <c:lblAlgn val="ctr"/>
        <c:lblOffset val="100"/>
        <c:noMultiLvlLbl val="0"/>
      </c:catAx>
      <c:valAx>
        <c:axId val="2650720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1800">
                    <a:latin typeface="Arial" panose="020B0604020202020204" pitchFamily="34" charset="0"/>
                    <a:cs typeface="Arial" panose="020B0604020202020204" pitchFamily="34" charset="0"/>
                  </a:rPr>
                  <a:t>Pourcentages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6507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0.44375</cdr:x>
      <cdr:y>0.40451</cdr:y>
    </cdr:from>
    <cdr:to>
      <cdr:x>0.55625</cdr:x>
      <cdr:y>0.59549</cdr:y>
    </cdr:to>
    <cdr:sp macro="" textlink="">
      <cdr:nvSpPr>
        <cdr:cNvPr id="2" name="TextBox 1">
          <a:extLst xmlns:a="http://schemas.openxmlformats.org/drawingml/2006/main">
            <a:ext uri="{FF2B5EF4-FFF2-40B4-BE49-F238E27FC236}">
              <a16:creationId xmlns:a16="http://schemas.microsoft.com/office/drawing/2014/main" xmlns="" id="{39405B98-CC5E-4784-9AE0-F708E3DC45EC}"/>
            </a:ext>
          </a:extLst>
        </cdr:cNvPr>
        <cdr:cNvSpPr txBox="1"/>
      </cdr:nvSpPr>
      <cdr:spPr>
        <a:xfrm xmlns:a="http://schemas.openxmlformats.org/drawingml/2006/main">
          <a:off x="3606800" y="193676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0.44375</cdr:x>
      <cdr:y>0.40451</cdr:y>
    </cdr:from>
    <cdr:to>
      <cdr:x>0.55625</cdr:x>
      <cdr:y>0.59549</cdr:y>
    </cdr:to>
    <cdr:sp macro="" textlink="">
      <cdr:nvSpPr>
        <cdr:cNvPr id="3" name="TextBox 2">
          <a:extLst xmlns:a="http://schemas.openxmlformats.org/drawingml/2006/main">
            <a:ext uri="{FF2B5EF4-FFF2-40B4-BE49-F238E27FC236}">
              <a16:creationId xmlns:a16="http://schemas.microsoft.com/office/drawing/2014/main" xmlns="" id="{89544153-B30C-4429-9BF6-E310A6466F86}"/>
            </a:ext>
          </a:extLst>
        </cdr:cNvPr>
        <cdr:cNvSpPr txBox="1"/>
      </cdr:nvSpPr>
      <cdr:spPr>
        <a:xfrm xmlns:a="http://schemas.openxmlformats.org/drawingml/2006/main">
          <a:off x="3606800" y="193676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0.44375</cdr:x>
      <cdr:y>0.40451</cdr:y>
    </cdr:from>
    <cdr:to>
      <cdr:x>0.55625</cdr:x>
      <cdr:y>0.59549</cdr:y>
    </cdr:to>
    <cdr:sp macro="" textlink="">
      <cdr:nvSpPr>
        <cdr:cNvPr id="4" name="TextBox 3">
          <a:extLst xmlns:a="http://schemas.openxmlformats.org/drawingml/2006/main">
            <a:ext uri="{FF2B5EF4-FFF2-40B4-BE49-F238E27FC236}">
              <a16:creationId xmlns:a16="http://schemas.microsoft.com/office/drawing/2014/main" xmlns="" id="{4ED6B4C5-E6D3-4A3D-862C-1F77A2768554}"/>
            </a:ext>
          </a:extLst>
        </cdr:cNvPr>
        <cdr:cNvSpPr txBox="1"/>
      </cdr:nvSpPr>
      <cdr:spPr>
        <a:xfrm xmlns:a="http://schemas.openxmlformats.org/drawingml/2006/main">
          <a:off x="3606800" y="193676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0.28551</cdr:x>
      <cdr:y>0.36391</cdr:y>
    </cdr:from>
    <cdr:to>
      <cdr:x>0.37569</cdr:x>
      <cdr:y>0.50425</cdr:y>
    </cdr:to>
    <cdr:sp macro="" textlink="">
      <cdr:nvSpPr>
        <cdr:cNvPr id="5" name="TextBox 4">
          <a:extLst xmlns:a="http://schemas.openxmlformats.org/drawingml/2006/main">
            <a:ext uri="{FF2B5EF4-FFF2-40B4-BE49-F238E27FC236}">
              <a16:creationId xmlns:a16="http://schemas.microsoft.com/office/drawing/2014/main" xmlns="" id="{6F671E4A-A7EF-4732-84FA-9E0ADED4C4FC}"/>
            </a:ext>
          </a:extLst>
        </cdr:cNvPr>
        <cdr:cNvSpPr txBox="1"/>
      </cdr:nvSpPr>
      <cdr:spPr>
        <a:xfrm xmlns:a="http://schemas.openxmlformats.org/drawingml/2006/main">
          <a:off x="2320592" y="1742372"/>
          <a:ext cx="733036" cy="6719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0.32471</cdr:x>
      <cdr:y>0.33493</cdr:y>
    </cdr:from>
    <cdr:to>
      <cdr:x>0.43721</cdr:x>
      <cdr:y>0.44498</cdr:y>
    </cdr:to>
    <cdr:sp macro="" textlink="">
      <cdr:nvSpPr>
        <cdr:cNvPr id="6" name="TextBox 5">
          <a:extLst xmlns:a="http://schemas.openxmlformats.org/drawingml/2006/main">
            <a:ext uri="{FF2B5EF4-FFF2-40B4-BE49-F238E27FC236}">
              <a16:creationId xmlns:a16="http://schemas.microsoft.com/office/drawing/2014/main" xmlns="" id="{850476F3-AA5E-4498-B59C-19A3E47A7F4D}"/>
            </a:ext>
          </a:extLst>
        </cdr:cNvPr>
        <cdr:cNvSpPr txBox="1"/>
      </cdr:nvSpPr>
      <cdr:spPr>
        <a:xfrm xmlns:a="http://schemas.openxmlformats.org/drawingml/2006/main">
          <a:off x="2639247" y="1603612"/>
          <a:ext cx="914400" cy="526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0.44375</cdr:x>
      <cdr:y>0.40451</cdr:y>
    </cdr:from>
    <cdr:to>
      <cdr:x>0.55625</cdr:x>
      <cdr:y>0.59549</cdr:y>
    </cdr:to>
    <cdr:sp macro="" textlink="">
      <cdr:nvSpPr>
        <cdr:cNvPr id="7" name="TextBox 6">
          <a:extLst xmlns:a="http://schemas.openxmlformats.org/drawingml/2006/main">
            <a:ext uri="{FF2B5EF4-FFF2-40B4-BE49-F238E27FC236}">
              <a16:creationId xmlns:a16="http://schemas.microsoft.com/office/drawing/2014/main" xmlns="" id="{E6A13E70-1B5A-4E56-AE6D-4FAC8485D3C7}"/>
            </a:ext>
          </a:extLst>
        </cdr:cNvPr>
        <cdr:cNvSpPr txBox="1"/>
      </cdr:nvSpPr>
      <cdr:spPr>
        <a:xfrm xmlns:a="http://schemas.openxmlformats.org/drawingml/2006/main">
          <a:off x="3606800" y="193676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0.5</cdr:x>
      <cdr:y>0.45361</cdr:y>
    </cdr:from>
    <cdr:to>
      <cdr:x>0.6125</cdr:x>
      <cdr:y>0.64459</cdr:y>
    </cdr:to>
    <cdr:sp macro="" textlink="">
      <cdr:nvSpPr>
        <cdr:cNvPr id="8" name="TextBox 7">
          <a:extLst xmlns:a="http://schemas.openxmlformats.org/drawingml/2006/main">
            <a:ext uri="{FF2B5EF4-FFF2-40B4-BE49-F238E27FC236}">
              <a16:creationId xmlns:a16="http://schemas.microsoft.com/office/drawing/2014/main" xmlns="" id="{7415C202-026D-4A10-8544-3310AFFD2A21}"/>
            </a:ext>
          </a:extLst>
        </cdr:cNvPr>
        <cdr:cNvSpPr txBox="1"/>
      </cdr:nvSpPr>
      <cdr:spPr>
        <a:xfrm xmlns:a="http://schemas.openxmlformats.org/drawingml/2006/main">
          <a:off x="4064000" y="21718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0.13976</cdr:x>
      <cdr:y>0.07744</cdr:y>
    </cdr:from>
    <cdr:to>
      <cdr:x>0.27708</cdr:x>
      <cdr:y>0.20374</cdr:y>
    </cdr:to>
    <cdr:sp macro="" textlink="">
      <cdr:nvSpPr>
        <cdr:cNvPr id="9" name="TextBox 8">
          <a:extLst xmlns:a="http://schemas.openxmlformats.org/drawingml/2006/main">
            <a:ext uri="{FF2B5EF4-FFF2-40B4-BE49-F238E27FC236}">
              <a16:creationId xmlns:a16="http://schemas.microsoft.com/office/drawing/2014/main" xmlns="" id="{BE4AE04B-06C5-48D2-A25D-D401DA442C5C}"/>
            </a:ext>
          </a:extLst>
        </cdr:cNvPr>
        <cdr:cNvSpPr txBox="1"/>
      </cdr:nvSpPr>
      <cdr:spPr>
        <a:xfrm xmlns:a="http://schemas.openxmlformats.org/drawingml/2006/main">
          <a:off x="1135996" y="370776"/>
          <a:ext cx="1116105" cy="604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000" dirty="0">
              <a:latin typeface="Arial" panose="020B0604020202020204" pitchFamily="34" charset="0"/>
              <a:cs typeface="Arial" panose="020B0604020202020204" pitchFamily="34" charset="0"/>
            </a:rPr>
            <a:t>n = 20</a:t>
          </a:r>
        </a:p>
      </cdr:txBody>
    </cdr:sp>
  </cdr:relSizeAnchor>
  <cdr:relSizeAnchor xmlns:cdr="http://schemas.openxmlformats.org/drawingml/2006/chartDrawing">
    <cdr:from>
      <cdr:x>0.76239</cdr:x>
      <cdr:y>0.2009</cdr:y>
    </cdr:from>
    <cdr:to>
      <cdr:x>0.87267</cdr:x>
      <cdr:y>0.3217</cdr:y>
    </cdr:to>
    <cdr:sp macro="" textlink="">
      <cdr:nvSpPr>
        <cdr:cNvPr id="10" name="TextBox 1">
          <a:extLst xmlns:a="http://schemas.openxmlformats.org/drawingml/2006/main">
            <a:ext uri="{FF2B5EF4-FFF2-40B4-BE49-F238E27FC236}">
              <a16:creationId xmlns:a16="http://schemas.microsoft.com/office/drawing/2014/main" xmlns="" id="{AE1147BC-A0B1-4E44-9743-1C08F3F0162D}"/>
            </a:ext>
          </a:extLst>
        </cdr:cNvPr>
        <cdr:cNvSpPr txBox="1"/>
      </cdr:nvSpPr>
      <cdr:spPr>
        <a:xfrm xmlns:a="http://schemas.openxmlformats.org/drawingml/2006/main">
          <a:off x="6196705" y="961895"/>
          <a:ext cx="896337" cy="578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dirty="0">
              <a:latin typeface="Arial" panose="020B0604020202020204" pitchFamily="34" charset="0"/>
              <a:cs typeface="Arial" panose="020B0604020202020204" pitchFamily="34" charset="0"/>
            </a:rPr>
            <a:t>n = 31</a:t>
          </a:r>
        </a:p>
      </cdr:txBody>
    </cdr:sp>
  </cdr:relSizeAnchor>
  <cdr:relSizeAnchor xmlns:cdr="http://schemas.openxmlformats.org/drawingml/2006/chartDrawing">
    <cdr:from>
      <cdr:x>0.20429</cdr:x>
      <cdr:y>0.81752</cdr:y>
    </cdr:from>
    <cdr:to>
      <cdr:x>0.31547</cdr:x>
      <cdr:y>0.89854</cdr:y>
    </cdr:to>
    <cdr:sp macro="" textlink="">
      <cdr:nvSpPr>
        <cdr:cNvPr id="11" name="TextBox 1">
          <a:extLst xmlns:a="http://schemas.openxmlformats.org/drawingml/2006/main">
            <a:ext uri="{FF2B5EF4-FFF2-40B4-BE49-F238E27FC236}">
              <a16:creationId xmlns:a16="http://schemas.microsoft.com/office/drawing/2014/main" xmlns="" id="{AE1147BC-A0B1-4E44-9743-1C08F3F0162D}"/>
            </a:ext>
          </a:extLst>
        </cdr:cNvPr>
        <cdr:cNvSpPr txBox="1"/>
      </cdr:nvSpPr>
      <cdr:spPr>
        <a:xfrm xmlns:a="http://schemas.openxmlformats.org/drawingml/2006/main">
          <a:off x="1660431" y="3914226"/>
          <a:ext cx="903709" cy="387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dirty="0">
              <a:latin typeface="Arial" panose="020B0604020202020204" pitchFamily="34" charset="0"/>
              <a:cs typeface="Arial" panose="020B0604020202020204" pitchFamily="34" charset="0"/>
            </a:rPr>
            <a:t>n = 24</a:t>
          </a:r>
        </a:p>
      </cdr:txBody>
    </cdr:sp>
  </cdr:relSizeAnchor>
</c:userShapes>
</file>

<file path=ppt/drawings/drawing2.xml><?xml version="1.0" encoding="utf-8"?>
<c:userShapes xmlns:c="http://schemas.openxmlformats.org/drawingml/2006/chart">
  <cdr:relSizeAnchor xmlns:cdr="http://schemas.openxmlformats.org/drawingml/2006/chartDrawing">
    <cdr:from>
      <cdr:x>0.09686</cdr:x>
      <cdr:y>0.02954</cdr:y>
    </cdr:from>
    <cdr:to>
      <cdr:x>0.18128</cdr:x>
      <cdr:y>0.10537</cdr:y>
    </cdr:to>
    <cdr:sp macro="" textlink="">
      <cdr:nvSpPr>
        <cdr:cNvPr id="3" name="Text Box 2"/>
        <cdr:cNvSpPr txBox="1"/>
      </cdr:nvSpPr>
      <cdr:spPr>
        <a:xfrm xmlns:a="http://schemas.openxmlformats.org/drawingml/2006/main">
          <a:off x="901414" y="131074"/>
          <a:ext cx="785640" cy="3364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000" dirty="0">
              <a:latin typeface="Arial" panose="020B0604020202020204" pitchFamily="34" charset="0"/>
              <a:cs typeface="Arial" panose="020B0604020202020204" pitchFamily="34" charset="0"/>
            </a:rPr>
            <a:t>n=31</a:t>
          </a:r>
        </a:p>
      </cdr:txBody>
    </cdr:sp>
  </cdr:relSizeAnchor>
  <cdr:relSizeAnchor xmlns:cdr="http://schemas.openxmlformats.org/drawingml/2006/chartDrawing">
    <cdr:from>
      <cdr:x>0.59686</cdr:x>
      <cdr:y>0.24812</cdr:y>
    </cdr:from>
    <cdr:to>
      <cdr:x>0.68128</cdr:x>
      <cdr:y>0.33333</cdr:y>
    </cdr:to>
    <cdr:sp macro="" textlink="">
      <cdr:nvSpPr>
        <cdr:cNvPr id="4" name="Text Box 1"/>
        <cdr:cNvSpPr txBox="1"/>
      </cdr:nvSpPr>
      <cdr:spPr>
        <a:xfrm xmlns:a="http://schemas.openxmlformats.org/drawingml/2006/main">
          <a:off x="5554574" y="1101036"/>
          <a:ext cx="785639" cy="3781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dirty="0">
              <a:latin typeface="Arial" panose="020B0604020202020204" pitchFamily="34" charset="0"/>
              <a:cs typeface="Arial" panose="020B0604020202020204" pitchFamily="34" charset="0"/>
            </a:rPr>
            <a:t>n=22</a:t>
          </a:r>
        </a:p>
      </cdr:txBody>
    </cdr:sp>
  </cdr:relSizeAnchor>
  <cdr:relSizeAnchor xmlns:cdr="http://schemas.openxmlformats.org/drawingml/2006/chartDrawing">
    <cdr:from>
      <cdr:x>0.3496</cdr:x>
      <cdr:y>0.21959</cdr:y>
    </cdr:from>
    <cdr:to>
      <cdr:x>0.43402</cdr:x>
      <cdr:y>0.29697</cdr:y>
    </cdr:to>
    <cdr:sp macro="" textlink="">
      <cdr:nvSpPr>
        <cdr:cNvPr id="5" name="Text Box 1"/>
        <cdr:cNvSpPr txBox="1"/>
      </cdr:nvSpPr>
      <cdr:spPr>
        <a:xfrm xmlns:a="http://schemas.openxmlformats.org/drawingml/2006/main">
          <a:off x="3253523" y="974433"/>
          <a:ext cx="785639" cy="3433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dirty="0">
              <a:latin typeface="Arial" panose="020B0604020202020204" pitchFamily="34" charset="0"/>
              <a:cs typeface="Arial" panose="020B0604020202020204" pitchFamily="34" charset="0"/>
            </a:rPr>
            <a:t>n=22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EBD93A4-DCDC-463C-A9E7-E2ECD83816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xmlns="" id="{72531284-3E19-4102-9EE2-A74451975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E1562-3960-4901-B711-CB2DEB460A60}" type="datetimeFigureOut">
              <a:rPr lang="fr-FR" smtClean="0"/>
              <a:t>27/10/2021</a:t>
            </a:fld>
            <a:endParaRPr lang="fr-FR"/>
          </a:p>
        </p:txBody>
      </p:sp>
      <p:sp>
        <p:nvSpPr>
          <p:cNvPr id="4" name="Footer Placeholder 3">
            <a:extLst>
              <a:ext uri="{FF2B5EF4-FFF2-40B4-BE49-F238E27FC236}">
                <a16:creationId xmlns:a16="http://schemas.microsoft.com/office/drawing/2014/main" xmlns="" id="{6B99BA0F-DB8D-4DFF-83D1-30D7DE942F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xmlns="" id="{C5D72A7C-D142-43E1-9D65-73D23A38B5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833EB6-B3C4-427C-A9EB-0B1D055B0F2F}" type="slidenum">
              <a:rPr lang="fr-FR" smtClean="0"/>
              <a:t>‹N°›</a:t>
            </a:fld>
            <a:endParaRPr lang="fr-FR"/>
          </a:p>
        </p:txBody>
      </p:sp>
    </p:spTree>
    <p:extLst>
      <p:ext uri="{BB962C8B-B14F-4D97-AF65-F5344CB8AC3E}">
        <p14:creationId xmlns:p14="http://schemas.microsoft.com/office/powerpoint/2010/main" val="2174452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92D00-5DCD-4E99-A1BF-A1B824BD7024}" type="datetimeFigureOut">
              <a:rPr lang="fr-FR" smtClean="0"/>
              <a:t>27/10/2021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DD2D5-F469-48B5-9A2E-AB66526564DA}" type="slidenum">
              <a:rPr lang="fr-FR" smtClean="0"/>
              <a:t>‹N°›</a:t>
            </a:fld>
            <a:endParaRPr lang="fr-FR"/>
          </a:p>
        </p:txBody>
      </p:sp>
    </p:spTree>
    <p:extLst>
      <p:ext uri="{BB962C8B-B14F-4D97-AF65-F5344CB8AC3E}">
        <p14:creationId xmlns:p14="http://schemas.microsoft.com/office/powerpoint/2010/main" val="3999685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dirty="0"/>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614D0-22AE-4BCE-8E67-B1DA4911C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42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Arial" panose="020B0604020202020204" pitchFamily="34" charset="0"/>
              <a:buNone/>
            </a:pPr>
            <a:endParaRPr lang="fr-FR" b="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10</a:t>
            </a:fld>
            <a:endParaRPr lang="fr-FR"/>
          </a:p>
        </p:txBody>
      </p:sp>
    </p:spTree>
    <p:extLst>
      <p:ext uri="{BB962C8B-B14F-4D97-AF65-F5344CB8AC3E}">
        <p14:creationId xmlns:p14="http://schemas.microsoft.com/office/powerpoint/2010/main" val="124713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400" kern="1200" dirty="0">
                <a:solidFill>
                  <a:schemeClr val="tx1"/>
                </a:solidFill>
                <a:effectLst/>
                <a:latin typeface="+mn-lt"/>
                <a:ea typeface="+mn-ea"/>
                <a:cs typeface="+mn-cs"/>
              </a:rPr>
              <a:t>Dimensions de l’artère carotide commune était réalisée à 1 à 2 cm en amont de la bifurcation carotidienne ; L’épaisseur intima média des carotides communes droite et gauche était mesurée au niveau de la paroi postérieure en coupe longitudinale</a:t>
            </a:r>
            <a:endParaRPr lang="fr-FR" sz="24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11</a:t>
            </a:fld>
            <a:endParaRPr lang="fr-FR"/>
          </a:p>
        </p:txBody>
      </p:sp>
    </p:spTree>
    <p:extLst>
      <p:ext uri="{BB962C8B-B14F-4D97-AF65-F5344CB8AC3E}">
        <p14:creationId xmlns:p14="http://schemas.microsoft.com/office/powerpoint/2010/main" val="347626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kern="1200" dirty="0">
                <a:solidFill>
                  <a:schemeClr val="tx1"/>
                </a:solidFill>
                <a:effectLst/>
                <a:latin typeface="+mn-lt"/>
                <a:ea typeface="+mn-ea"/>
                <a:cs typeface="+mn-cs"/>
              </a:rPr>
              <a:t>Les diamètres des carotides internes et externes étaient ensuite mesurés à environ 3 à 4 cm en aval de la bifurcation carotidienne. </a:t>
            </a:r>
            <a:endParaRPr lang="fr-FR" sz="2400" dirty="0"/>
          </a:p>
          <a:p>
            <a:endParaRPr lang="fr-FR" sz="24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12</a:t>
            </a:fld>
            <a:endParaRPr lang="fr-FR"/>
          </a:p>
        </p:txBody>
      </p:sp>
    </p:spTree>
    <p:extLst>
      <p:ext uri="{BB962C8B-B14F-4D97-AF65-F5344CB8AC3E}">
        <p14:creationId xmlns:p14="http://schemas.microsoft.com/office/powerpoint/2010/main" val="249780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Monsieur le président du jury, la méthodologie que nous avons utilisé nous a permis d’atteindre les résultats suivants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07910259-C06A-4B98-99EF-30C1614E2774}" type="slidenum">
              <a:rPr lang="fr-FR" smtClean="0"/>
              <a:t>13</a:t>
            </a:fld>
            <a:endParaRPr lang="fr-FR"/>
          </a:p>
        </p:txBody>
      </p:sp>
    </p:spTree>
    <p:extLst>
      <p:ext uri="{BB962C8B-B14F-4D97-AF65-F5344CB8AC3E}">
        <p14:creationId xmlns:p14="http://schemas.microsoft.com/office/powerpoint/2010/main" val="175437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Sur 138 sujet abordés</a:t>
            </a:r>
            <a:r>
              <a:rPr lang="fr-FR" baseline="0" dirty="0"/>
              <a:t>.  34 sujets  n’ont pas été inclus dont (pour refus et  présentaient des signes ou symptômes d’AVC et examens biologiques incomplets)  et Nous avons exclus 8 patients du fait d’une bifurcation carotidienne haute située. Le nombre de patients retenu était donc de 75 . </a:t>
            </a:r>
            <a:endParaRPr lang="fr-FR" dirty="0"/>
          </a:p>
        </p:txBody>
      </p:sp>
      <p:sp>
        <p:nvSpPr>
          <p:cNvPr id="4" name="Slide Number Placeholder 3"/>
          <p:cNvSpPr>
            <a:spLocks noGrp="1"/>
          </p:cNvSpPr>
          <p:nvPr>
            <p:ph type="sldNum" sz="quarter" idx="10"/>
          </p:nvPr>
        </p:nvSpPr>
        <p:spPr/>
        <p:txBody>
          <a:bodyPr/>
          <a:lstStyle/>
          <a:p>
            <a:fld id="{07910259-C06A-4B98-99EF-30C1614E2774}" type="slidenum">
              <a:rPr lang="fr-FR" smtClean="0"/>
              <a:t>14</a:t>
            </a:fld>
            <a:endParaRPr lang="fr-FR"/>
          </a:p>
        </p:txBody>
      </p:sp>
    </p:spTree>
    <p:extLst>
      <p:ext uri="{BB962C8B-B14F-4D97-AF65-F5344CB8AC3E}">
        <p14:creationId xmlns:p14="http://schemas.microsoft.com/office/powerpoint/2010/main" val="190908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fr-FR" sz="900" dirty="0"/>
              <a:t>Du point de vue sociodémographique</a:t>
            </a:r>
            <a:r>
              <a:rPr lang="fr-FR" sz="900" baseline="0" dirty="0"/>
              <a:t>, le sexe  féminin était représenté à 65,3% avec un </a:t>
            </a:r>
            <a:r>
              <a:rPr lang="fr-FR" sz="900" baseline="0" dirty="0" err="1"/>
              <a:t>sex</a:t>
            </a:r>
            <a:r>
              <a:rPr lang="fr-FR" sz="900" baseline="0" dirty="0"/>
              <a:t> ratio de </a:t>
            </a:r>
            <a:r>
              <a:rPr lang="fr-FR" sz="1200" kern="1200" dirty="0">
                <a:solidFill>
                  <a:schemeClr val="tx1"/>
                </a:solidFill>
                <a:effectLst/>
                <a:latin typeface="+mn-lt"/>
                <a:ea typeface="+mn-ea"/>
                <a:cs typeface="+mn-cs"/>
              </a:rPr>
              <a:t>0,5 </a:t>
            </a:r>
          </a:p>
          <a:p>
            <a:pPr>
              <a:lnSpc>
                <a:spcPct val="150000"/>
              </a:lnSpc>
            </a:pPr>
            <a:r>
              <a:rPr lang="fr-FR" sz="900" kern="1200" dirty="0">
                <a:solidFill>
                  <a:schemeClr val="tx1"/>
                </a:solidFill>
                <a:effectLst/>
                <a:latin typeface="+mn-lt"/>
                <a:ea typeface="+mn-ea"/>
                <a:cs typeface="+mn-cs"/>
              </a:rPr>
              <a:t>Notre population d’étude avait</a:t>
            </a:r>
            <a:r>
              <a:rPr lang="fr-FR" sz="900" kern="1200" baseline="0" dirty="0">
                <a:solidFill>
                  <a:schemeClr val="tx1"/>
                </a:solidFill>
                <a:effectLst/>
                <a:latin typeface="+mn-lt"/>
                <a:ea typeface="+mn-ea"/>
                <a:cs typeface="+mn-cs"/>
              </a:rPr>
              <a:t> un âge moyen </a:t>
            </a:r>
            <a:r>
              <a:rPr lang="fr-FR" sz="900" kern="1200" dirty="0">
                <a:solidFill>
                  <a:schemeClr val="tx1"/>
                </a:solidFill>
                <a:effectLst/>
                <a:latin typeface="+mn-lt"/>
                <a:ea typeface="+mn-ea"/>
                <a:cs typeface="+mn-cs"/>
              </a:rPr>
              <a:t>de 62,9 ans</a:t>
            </a:r>
            <a:r>
              <a:rPr lang="fr-FR" sz="900" kern="1200" baseline="0" dirty="0">
                <a:solidFill>
                  <a:schemeClr val="tx1"/>
                </a:solidFill>
                <a:effectLst/>
                <a:latin typeface="+mn-lt"/>
                <a:ea typeface="+mn-ea"/>
                <a:cs typeface="+mn-cs"/>
              </a:rPr>
              <a:t> et</a:t>
            </a:r>
            <a:r>
              <a:rPr lang="fr-FR" sz="900" kern="1200" dirty="0">
                <a:solidFill>
                  <a:schemeClr val="tx1"/>
                </a:solidFill>
                <a:effectLst/>
                <a:latin typeface="+mn-lt"/>
                <a:ea typeface="+mn-ea"/>
                <a:cs typeface="+mn-cs"/>
              </a:rPr>
              <a:t> un écart-type plus ou moins 8,8 ans. ces données sont comparables à celles de </a:t>
            </a:r>
            <a:r>
              <a:rPr lang="fr-FR" sz="900" kern="1200" dirty="0" err="1">
                <a:solidFill>
                  <a:schemeClr val="tx1"/>
                </a:solidFill>
                <a:effectLst/>
                <a:latin typeface="+mn-lt"/>
                <a:ea typeface="+mn-ea"/>
                <a:cs typeface="+mn-cs"/>
              </a:rPr>
              <a:t>Houenassi</a:t>
            </a:r>
            <a:r>
              <a:rPr lang="fr-FR" sz="900" kern="1200" dirty="0">
                <a:solidFill>
                  <a:schemeClr val="tx1"/>
                </a:solidFill>
                <a:effectLst/>
                <a:latin typeface="+mn-lt"/>
                <a:ea typeface="+mn-ea"/>
                <a:cs typeface="+mn-cs"/>
              </a:rPr>
              <a:t> et al en 2004 au Bénin qui trouvait un âge moyen de 58,7</a:t>
            </a:r>
            <a:r>
              <a:rPr lang="fr-FR" sz="900" kern="1200" baseline="0" dirty="0">
                <a:solidFill>
                  <a:schemeClr val="tx1"/>
                </a:solidFill>
                <a:effectLst/>
                <a:latin typeface="+mn-lt"/>
                <a:ea typeface="+mn-ea"/>
                <a:cs typeface="+mn-cs"/>
              </a:rPr>
              <a:t> </a:t>
            </a:r>
            <a:r>
              <a:rPr lang="fr-FR" sz="900" kern="1200" dirty="0">
                <a:solidFill>
                  <a:schemeClr val="tx1"/>
                </a:solidFill>
                <a:effectLst/>
                <a:latin typeface="+mn-lt"/>
                <a:ea typeface="+mn-ea"/>
                <a:cs typeface="+mn-cs"/>
              </a:rPr>
              <a:t>ans</a:t>
            </a:r>
            <a:endParaRPr lang="fr-FR" sz="900" dirty="0"/>
          </a:p>
        </p:txBody>
      </p:sp>
      <p:sp>
        <p:nvSpPr>
          <p:cNvPr id="4" name="Slide Number Placeholder 3"/>
          <p:cNvSpPr>
            <a:spLocks noGrp="1"/>
          </p:cNvSpPr>
          <p:nvPr>
            <p:ph type="sldNum" sz="quarter" idx="10"/>
          </p:nvPr>
        </p:nvSpPr>
        <p:spPr/>
        <p:txBody>
          <a:bodyPr/>
          <a:lstStyle/>
          <a:p>
            <a:fld id="{07910259-C06A-4B98-99EF-30C1614E2774}" type="slidenum">
              <a:rPr lang="fr-FR" smtClean="0"/>
              <a:t>15</a:t>
            </a:fld>
            <a:endParaRPr lang="fr-FR"/>
          </a:p>
        </p:txBody>
      </p:sp>
    </p:spTree>
    <p:extLst>
      <p:ext uri="{BB962C8B-B14F-4D97-AF65-F5344CB8AC3E}">
        <p14:creationId xmlns:p14="http://schemas.microsoft.com/office/powerpoint/2010/main" val="218873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fr-FR" sz="900" kern="1200" dirty="0">
                <a:solidFill>
                  <a:schemeClr val="tx1"/>
                </a:solidFill>
                <a:effectLst/>
                <a:latin typeface="+mn-lt"/>
                <a:ea typeface="+mn-ea"/>
                <a:cs typeface="+mn-cs"/>
              </a:rPr>
              <a:t>Les personnes âgées de 50 à 59 ans représentaient la majeure partie de notre population  soit 41%.  (pointer)</a:t>
            </a:r>
          </a:p>
          <a:p>
            <a:pPr>
              <a:lnSpc>
                <a:spcPct val="150000"/>
              </a:lnSpc>
            </a:pPr>
            <a:endParaRPr lang="fr-FR" sz="900" dirty="0"/>
          </a:p>
        </p:txBody>
      </p:sp>
      <p:sp>
        <p:nvSpPr>
          <p:cNvPr id="4" name="Slide Number Placeholder 3"/>
          <p:cNvSpPr>
            <a:spLocks noGrp="1"/>
          </p:cNvSpPr>
          <p:nvPr>
            <p:ph type="sldNum" sz="quarter" idx="10"/>
          </p:nvPr>
        </p:nvSpPr>
        <p:spPr/>
        <p:txBody>
          <a:bodyPr/>
          <a:lstStyle/>
          <a:p>
            <a:fld id="{07910259-C06A-4B98-99EF-30C1614E2774}" type="slidenum">
              <a:rPr lang="fr-FR" smtClean="0"/>
              <a:t>16</a:t>
            </a:fld>
            <a:endParaRPr lang="fr-FR"/>
          </a:p>
        </p:txBody>
      </p:sp>
    </p:spTree>
    <p:extLst>
      <p:ext uri="{BB962C8B-B14F-4D97-AF65-F5344CB8AC3E}">
        <p14:creationId xmlns:p14="http://schemas.microsoft.com/office/powerpoint/2010/main" val="33747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000"/>
              </a:spcBef>
              <a:spcAft>
                <a:spcPts val="600"/>
              </a:spcAft>
            </a:pPr>
            <a:r>
              <a:rPr lang="fr-FR" sz="1200" kern="1200" dirty="0">
                <a:solidFill>
                  <a:schemeClr val="tx1"/>
                </a:solidFill>
                <a:effectLst/>
                <a:latin typeface="+mn-lt"/>
                <a:ea typeface="+mn-ea"/>
                <a:cs typeface="+mn-cs"/>
              </a:rPr>
              <a:t>Les facteurs de risque cardiovasculaires prédominants étaient la sédentarité et l’hypertension artérielle, respectivement  dans 94,7 et 93,3% des cas. En plus de ceux-ci, on retrouvait également les dyslipidémies, l’obésité, le diabète de type 2 et le tabagisme.</a:t>
            </a:r>
          </a:p>
          <a:p>
            <a:pPr>
              <a:lnSpc>
                <a:spcPct val="100000"/>
              </a:lnSpc>
              <a:spcBef>
                <a:spcPts val="1000"/>
              </a:spcBef>
              <a:spcAft>
                <a:spcPts val="600"/>
              </a:spcAft>
            </a:pPr>
            <a:endParaRPr lang="fr-FR" sz="1200" kern="1200" dirty="0">
              <a:solidFill>
                <a:schemeClr val="tx1"/>
              </a:solidFill>
              <a:effectLst/>
              <a:latin typeface="+mn-lt"/>
              <a:ea typeface="+mn-ea"/>
              <a:cs typeface="+mn-cs"/>
            </a:endParaRPr>
          </a:p>
          <a:p>
            <a:pPr>
              <a:lnSpc>
                <a:spcPct val="100000"/>
              </a:lnSpc>
              <a:spcBef>
                <a:spcPts val="1000"/>
              </a:spcBef>
              <a:spcAft>
                <a:spcPts val="600"/>
              </a:spcAft>
            </a:pPr>
            <a:r>
              <a:rPr lang="fr-FR" sz="1200" kern="1200" dirty="0">
                <a:solidFill>
                  <a:schemeClr val="tx1"/>
                </a:solidFill>
                <a:effectLst/>
                <a:latin typeface="+mn-lt"/>
                <a:ea typeface="+mn-ea"/>
                <a:cs typeface="+mn-cs"/>
              </a:rPr>
              <a:t>Dans une étude menée par </a:t>
            </a:r>
            <a:r>
              <a:rPr lang="fr-FR" sz="1200" kern="1200" dirty="0" err="1">
                <a:solidFill>
                  <a:schemeClr val="tx1"/>
                </a:solidFill>
                <a:effectLst/>
                <a:latin typeface="+mn-lt"/>
                <a:ea typeface="+mn-ea"/>
                <a:cs typeface="+mn-cs"/>
              </a:rPr>
              <a:t>Kingué</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al en 1998 au Cameroun,</a:t>
            </a:r>
            <a:r>
              <a:rPr lang="fr-FR" sz="1200" kern="1200" dirty="0">
                <a:solidFill>
                  <a:schemeClr val="tx1"/>
                </a:solidFill>
                <a:effectLst/>
                <a:latin typeface="+mn-lt"/>
                <a:ea typeface="+mn-ea"/>
                <a:cs typeface="+mn-cs"/>
              </a:rPr>
              <a:t> la prévalence de l’HTA était de 81,8%. Ces résultats s’expliquent par le fait que les deux études incluaient des patients qui présentaient des facteurs de risque cardiovasculaires dont l’un des plus répandu est l’hypertension artérielle, faisant de lui </a:t>
            </a:r>
            <a:r>
              <a:rPr lang="fr-FR" sz="1200" b="0" dirty="0">
                <a:effectLst/>
                <a:latin typeface="Arial Narrow" panose="020B0606020202030204" pitchFamily="34" charset="0"/>
                <a:ea typeface="Calibri" panose="020F0502020204030204" pitchFamily="34" charset="0"/>
                <a:cs typeface="Arial" panose="020B0604020202020204" pitchFamily="34" charset="0"/>
              </a:rPr>
              <a:t>un véritable problème de santé publique au Cameroun.</a:t>
            </a:r>
          </a:p>
        </p:txBody>
      </p:sp>
      <p:sp>
        <p:nvSpPr>
          <p:cNvPr id="4" name="Slide Number Placeholder 3"/>
          <p:cNvSpPr>
            <a:spLocks noGrp="1"/>
          </p:cNvSpPr>
          <p:nvPr>
            <p:ph type="sldNum" sz="quarter" idx="10"/>
          </p:nvPr>
        </p:nvSpPr>
        <p:spPr/>
        <p:txBody>
          <a:bodyPr/>
          <a:lstStyle/>
          <a:p>
            <a:fld id="{07910259-C06A-4B98-99EF-30C1614E2774}" type="slidenum">
              <a:rPr lang="fr-FR" smtClean="0"/>
              <a:t>17</a:t>
            </a:fld>
            <a:endParaRPr lang="fr-FR"/>
          </a:p>
        </p:txBody>
      </p:sp>
    </p:spTree>
    <p:extLst>
      <p:ext uri="{BB962C8B-B14F-4D97-AF65-F5344CB8AC3E}">
        <p14:creationId xmlns:p14="http://schemas.microsoft.com/office/powerpoint/2010/main" val="344748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000"/>
              </a:spcBef>
              <a:spcAft>
                <a:spcPts val="600"/>
              </a:spcAft>
            </a:pPr>
            <a:r>
              <a:rPr lang="fr-FR" sz="1200" kern="1200" dirty="0">
                <a:solidFill>
                  <a:schemeClr val="tx1"/>
                </a:solidFill>
                <a:effectLst/>
                <a:latin typeface="+mn-lt"/>
                <a:ea typeface="+mn-ea"/>
                <a:cs typeface="+mn-cs"/>
              </a:rPr>
              <a:t>Les patients qui avaient un risque cardiovasculaire élevé représentaient 29,4% de la population d’étude soit 22 patients. Ceci s’expliquerait par le fait que certains </a:t>
            </a:r>
            <a:r>
              <a:rPr lang="fr-FR" sz="1200" kern="1200">
                <a:solidFill>
                  <a:schemeClr val="tx1"/>
                </a:solidFill>
                <a:effectLst/>
                <a:latin typeface="+mn-lt"/>
                <a:ea typeface="+mn-ea"/>
                <a:cs typeface="+mn-cs"/>
              </a:rPr>
              <a:t>patients avaientplusieurs </a:t>
            </a:r>
            <a:r>
              <a:rPr lang="fr-FR" sz="1200" kern="1200" dirty="0">
                <a:solidFill>
                  <a:schemeClr val="tx1"/>
                </a:solidFill>
                <a:effectLst/>
                <a:latin typeface="+mn-lt"/>
                <a:ea typeface="+mn-ea"/>
                <a:cs typeface="+mn-cs"/>
              </a:rPr>
              <a:t>facteurs de risque cardiovasculaires. </a:t>
            </a:r>
            <a:endParaRPr lang="fr-FR" sz="1200" b="0"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18</a:t>
            </a:fld>
            <a:endParaRPr lang="fr-FR"/>
          </a:p>
        </p:txBody>
      </p:sp>
    </p:spTree>
    <p:extLst>
      <p:ext uri="{BB962C8B-B14F-4D97-AF65-F5344CB8AC3E}">
        <p14:creationId xmlns:p14="http://schemas.microsoft.com/office/powerpoint/2010/main" val="171359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prévalence de l’athérosclérose carotidienne était de 36% dans notre population d’étude qui présentaient une ou plusieurs plaques d’athérome carotidien. La plupart des plaques étaient hyperéchogènes.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Notre prévalence est plus élevée que les chiffres rapportés au Cameroun en 1998 par </a:t>
            </a:r>
            <a:r>
              <a:rPr lang="fr-FR" sz="1200" kern="1200" dirty="0" err="1">
                <a:solidFill>
                  <a:schemeClr val="tx1"/>
                </a:solidFill>
                <a:effectLst/>
                <a:latin typeface="+mn-lt"/>
                <a:ea typeface="+mn-ea"/>
                <a:cs typeface="+mn-cs"/>
              </a:rPr>
              <a:t>Kingué</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al. </a:t>
            </a:r>
            <a:r>
              <a:rPr lang="fr-FR" sz="1200" kern="1200" dirty="0">
                <a:solidFill>
                  <a:schemeClr val="tx1"/>
                </a:solidFill>
                <a:effectLst/>
                <a:latin typeface="+mn-lt"/>
                <a:ea typeface="+mn-ea"/>
                <a:cs typeface="+mn-cs"/>
              </a:rPr>
              <a:t>en milieu hospitalier qui étaient de 25%</a:t>
            </a:r>
            <a:r>
              <a:rPr lang="fr-FR" sz="1200" i="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Ceci pourrait s’expliquer par la population d’étude plus jeune que la nôtre.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Soya </a:t>
            </a:r>
            <a:r>
              <a:rPr lang="fr-FR" sz="1200" i="1" kern="1200" dirty="0">
                <a:solidFill>
                  <a:schemeClr val="tx1"/>
                </a:solidFill>
                <a:effectLst/>
                <a:latin typeface="+mn-lt"/>
                <a:ea typeface="+mn-ea"/>
                <a:cs typeface="+mn-cs"/>
              </a:rPr>
              <a:t>et</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al</a:t>
            </a:r>
            <a:r>
              <a:rPr lang="fr-FR" sz="1200" kern="1200" dirty="0">
                <a:solidFill>
                  <a:schemeClr val="tx1"/>
                </a:solidFill>
                <a:effectLst/>
                <a:latin typeface="+mn-lt"/>
                <a:ea typeface="+mn-ea"/>
                <a:cs typeface="+mn-cs"/>
              </a:rPr>
              <a:t>. quant à eux, ont retrouvé une prévalence plus élevée que la notre, soit 75,4%  de plaques dont la plupart (60,9%) étaient </a:t>
            </a:r>
            <a:r>
              <a:rPr lang="fr-FR" sz="1200" kern="1200" dirty="0" err="1">
                <a:solidFill>
                  <a:schemeClr val="tx1"/>
                </a:solidFill>
                <a:effectLst/>
                <a:latin typeface="+mn-lt"/>
                <a:ea typeface="+mn-ea"/>
                <a:cs typeface="+mn-cs"/>
              </a:rPr>
              <a:t>isoéchogène</a:t>
            </a:r>
            <a:r>
              <a:rPr lang="fr-FR" sz="1200" kern="1200" dirty="0">
                <a:solidFill>
                  <a:schemeClr val="tx1"/>
                </a:solidFill>
                <a:effectLst/>
                <a:latin typeface="+mn-lt"/>
                <a:ea typeface="+mn-ea"/>
                <a:cs typeface="+mn-cs"/>
              </a:rPr>
              <a:t>, chez des sujets hypertendus en côte d’ivoire en 2017. cette différence pourrait s’expliquer par le fait que notre échantillon était plus petite que la leur et n’était pas seulement constituée de personnes hypertendu. </a:t>
            </a:r>
            <a:endParaRPr lang="fr-CM"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19</a:t>
            </a:fld>
            <a:endParaRPr lang="fr-FR"/>
          </a:p>
        </p:txBody>
      </p:sp>
    </p:spTree>
    <p:extLst>
      <p:ext uri="{BB962C8B-B14F-4D97-AF65-F5344CB8AC3E}">
        <p14:creationId xmlns:p14="http://schemas.microsoft.com/office/powerpoint/2010/main" val="16533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Selon le plan standard</a:t>
            </a:r>
            <a:endParaRPr lang="fr-FR" dirty="0"/>
          </a:p>
        </p:txBody>
      </p:sp>
      <p:sp>
        <p:nvSpPr>
          <p:cNvPr id="4" name="Slide Number Placeholder 3"/>
          <p:cNvSpPr>
            <a:spLocks noGrp="1"/>
          </p:cNvSpPr>
          <p:nvPr>
            <p:ph type="sldNum" sz="quarter" idx="10"/>
          </p:nvPr>
        </p:nvSpPr>
        <p:spPr/>
        <p:txBody>
          <a:bodyPr/>
          <a:lstStyle/>
          <a:p>
            <a:fld id="{07910259-C06A-4B98-99EF-30C1614E2774}" type="slidenum">
              <a:rPr lang="fr-FR" smtClean="0"/>
              <a:t>2</a:t>
            </a:fld>
            <a:endParaRPr lang="fr-FR"/>
          </a:p>
        </p:txBody>
      </p:sp>
    </p:spTree>
    <p:extLst>
      <p:ext uri="{BB962C8B-B14F-4D97-AF65-F5344CB8AC3E}">
        <p14:creationId xmlns:p14="http://schemas.microsoft.com/office/powerpoint/2010/main" val="379266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 plus, 40,7% des participants présentaient une plaque obstructives. Parmi lesquels 36% avaient une sténose de 50-70%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 résultats sont supérieurs à ceux de </a:t>
            </a:r>
            <a:r>
              <a:rPr lang="fr-FR" dirty="0"/>
              <a:t>Ngo </a:t>
            </a:r>
            <a:r>
              <a:rPr lang="fr-FR" dirty="0" err="1"/>
              <a:t>nonga</a:t>
            </a:r>
            <a:r>
              <a:rPr lang="fr-FR" dirty="0"/>
              <a:t> et collaborateurs qui avaient trouvé 3 sténoses carotidiennes comprises entre 50 et 75% dans une population de 35 patients en 2018 au </a:t>
            </a:r>
            <a:r>
              <a:rPr lang="fr-FR" dirty="0" err="1"/>
              <a:t>cameroun</a:t>
            </a:r>
            <a:r>
              <a:rPr lang="fr-FR" dirty="0"/>
              <a:t>. Notre échantillon plus grande que la sienne expliquerait cette différence. </a:t>
            </a:r>
          </a:p>
        </p:txBody>
      </p:sp>
      <p:sp>
        <p:nvSpPr>
          <p:cNvPr id="4" name="Slide Number Placeholder 3"/>
          <p:cNvSpPr>
            <a:spLocks noGrp="1"/>
          </p:cNvSpPr>
          <p:nvPr>
            <p:ph type="sldNum" sz="quarter" idx="10"/>
          </p:nvPr>
        </p:nvSpPr>
        <p:spPr/>
        <p:txBody>
          <a:bodyPr/>
          <a:lstStyle/>
          <a:p>
            <a:fld id="{07910259-C06A-4B98-99EF-30C1614E2774}" type="slidenum">
              <a:rPr lang="fr-FR" smtClean="0"/>
              <a:t>20</a:t>
            </a:fld>
            <a:endParaRPr lang="fr-FR"/>
          </a:p>
        </p:txBody>
      </p:sp>
    </p:spTree>
    <p:extLst>
      <p:ext uri="{BB962C8B-B14F-4D97-AF65-F5344CB8AC3E}">
        <p14:creationId xmlns:p14="http://schemas.microsoft.com/office/powerpoint/2010/main" val="2475874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plaques d’athérome étaient surtout localisées aux bifurcations carotidiennes droites et gauches. (pointer).</a:t>
            </a:r>
          </a:p>
          <a:p>
            <a:r>
              <a:rPr lang="fr-FR" sz="1200" kern="1200" dirty="0">
                <a:solidFill>
                  <a:schemeClr val="tx1"/>
                </a:solidFill>
                <a:effectLst/>
                <a:latin typeface="+mn-lt"/>
                <a:ea typeface="+mn-ea"/>
                <a:cs typeface="+mn-cs"/>
              </a:rPr>
              <a:t>ces résultats sont similaire à ceux de money et al , qui ont rapportés une localisation </a:t>
            </a:r>
            <a:r>
              <a:rPr lang="fr-FR" dirty="0"/>
              <a:t>préférentielle des plaques d’athérome carotidiens , aux bifurcations gauche et droite</a:t>
            </a:r>
          </a:p>
          <a:p>
            <a:r>
              <a:rPr lang="fr-FR" dirty="0"/>
              <a:t>Respectivement de 52,2 et 41,3%.  </a:t>
            </a:r>
          </a:p>
          <a:p>
            <a:r>
              <a:rPr lang="fr-FR" dirty="0"/>
              <a:t>Ces résultats concordent avec les données de la littérature qui stipulent que l’athérosclérose prédomine dans les zones de turbulences sanguine, principalement au niveau des bifurcations artérielles.</a:t>
            </a:r>
          </a:p>
        </p:txBody>
      </p:sp>
      <p:sp>
        <p:nvSpPr>
          <p:cNvPr id="4" name="Slide Number Placeholder 3"/>
          <p:cNvSpPr>
            <a:spLocks noGrp="1"/>
          </p:cNvSpPr>
          <p:nvPr>
            <p:ph type="sldNum" sz="quarter" idx="10"/>
          </p:nvPr>
        </p:nvSpPr>
        <p:spPr/>
        <p:txBody>
          <a:bodyPr/>
          <a:lstStyle/>
          <a:p>
            <a:fld id="{07910259-C06A-4B98-99EF-30C1614E2774}" type="slidenum">
              <a:rPr lang="fr-FR" smtClean="0"/>
              <a:t>21</a:t>
            </a:fld>
            <a:endParaRPr lang="fr-FR"/>
          </a:p>
        </p:txBody>
      </p:sp>
    </p:spTree>
    <p:extLst>
      <p:ext uri="{BB962C8B-B14F-4D97-AF65-F5344CB8AC3E}">
        <p14:creationId xmlns:p14="http://schemas.microsoft.com/office/powerpoint/2010/main" val="225659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En ce qui concerne les facteurs associés; </a:t>
            </a:r>
          </a:p>
          <a:p>
            <a:r>
              <a:rPr lang="fr-FR" sz="1200"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L’hypercholestérolémie totale était un facteur de risque significativement associé à la présence de plaques d’athérome carotidien avec une valeur p &lt; 0,001.  données </a:t>
            </a:r>
            <a:r>
              <a:rPr lang="fr-FR" sz="1200" b="0" kern="1200" dirty="0" err="1">
                <a:solidFill>
                  <a:schemeClr val="tx1"/>
                </a:solidFill>
                <a:effectLst/>
                <a:latin typeface="+mn-lt"/>
                <a:ea typeface="+mn-ea"/>
                <a:cs typeface="+mn-cs"/>
              </a:rPr>
              <a:t>similairee</a:t>
            </a:r>
            <a:r>
              <a:rPr lang="fr-FR" sz="1200" b="0" kern="1200" dirty="0">
                <a:solidFill>
                  <a:schemeClr val="tx1"/>
                </a:solidFill>
                <a:effectLst/>
                <a:latin typeface="+mn-lt"/>
                <a:ea typeface="+mn-ea"/>
                <a:cs typeface="+mn-cs"/>
              </a:rPr>
              <a:t> à ceux de </a:t>
            </a:r>
            <a:r>
              <a:rPr lang="fr-FR" sz="1200" b="0" kern="1200" dirty="0" err="1">
                <a:solidFill>
                  <a:schemeClr val="tx1"/>
                </a:solidFill>
                <a:effectLst/>
                <a:latin typeface="+mn-lt"/>
                <a:ea typeface="+mn-ea"/>
                <a:cs typeface="+mn-cs"/>
              </a:rPr>
              <a:t>kingue</a:t>
            </a:r>
            <a:r>
              <a:rPr lang="fr-FR" sz="1200" b="0" kern="1200" dirty="0">
                <a:solidFill>
                  <a:schemeClr val="tx1"/>
                </a:solidFill>
                <a:effectLst/>
                <a:latin typeface="+mn-lt"/>
                <a:ea typeface="+mn-ea"/>
                <a:cs typeface="+mn-cs"/>
              </a:rPr>
              <a:t> et al et de la </a:t>
            </a:r>
            <a:r>
              <a:rPr lang="fr-FR" sz="1200" b="0" kern="1200" dirty="0" err="1">
                <a:solidFill>
                  <a:schemeClr val="tx1"/>
                </a:solidFill>
                <a:effectLst/>
                <a:latin typeface="+mn-lt"/>
                <a:ea typeface="+mn-ea"/>
                <a:cs typeface="+mn-cs"/>
              </a:rPr>
              <a:t>litterature</a:t>
            </a:r>
            <a:endParaRPr lang="fr-FR"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22</a:t>
            </a:fld>
            <a:endParaRPr lang="fr-FR"/>
          </a:p>
        </p:txBody>
      </p:sp>
    </p:spTree>
    <p:extLst>
      <p:ext uri="{BB962C8B-B14F-4D97-AF65-F5344CB8AC3E}">
        <p14:creationId xmlns:p14="http://schemas.microsoft.com/office/powerpoint/2010/main" val="393480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Un risque cardiovasculaire élevé était un facteur de risque significativement associé à l’athérosclérose carotidienne.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Ceci </a:t>
            </a:r>
            <a:r>
              <a:rPr lang="fr-FR" sz="1200" kern="1200" dirty="0" err="1">
                <a:solidFill>
                  <a:schemeClr val="tx1"/>
                </a:solidFill>
                <a:effectLst/>
                <a:latin typeface="+mn-lt"/>
                <a:ea typeface="+mn-ea"/>
                <a:cs typeface="+mn-cs"/>
              </a:rPr>
              <a:t>pourait</a:t>
            </a:r>
            <a:r>
              <a:rPr lang="fr-FR" sz="1200" kern="1200" dirty="0">
                <a:solidFill>
                  <a:schemeClr val="tx1"/>
                </a:solidFill>
                <a:effectLst/>
                <a:latin typeface="+mn-lt"/>
                <a:ea typeface="+mn-ea"/>
                <a:cs typeface="+mn-cs"/>
              </a:rPr>
              <a:t> s’expliquer par le fait qu’un risque cardiovasculaire élevé est la résultante de plusieurs facteurs de risque cardiovasculaire conjugués et donc serait responsable de la formation accru de plaques d’athéromes.</a:t>
            </a:r>
            <a:endParaRPr lang="fr-FR" b="0" dirty="0"/>
          </a:p>
        </p:txBody>
      </p:sp>
      <p:sp>
        <p:nvSpPr>
          <p:cNvPr id="4" name="Slide Number Placeholder 3"/>
          <p:cNvSpPr>
            <a:spLocks noGrp="1"/>
          </p:cNvSpPr>
          <p:nvPr>
            <p:ph type="sldNum" sz="quarter" idx="10"/>
          </p:nvPr>
        </p:nvSpPr>
        <p:spPr/>
        <p:txBody>
          <a:bodyPr/>
          <a:lstStyle/>
          <a:p>
            <a:fld id="{07910259-C06A-4B98-99EF-30C1614E2774}" type="slidenum">
              <a:rPr lang="fr-FR" smtClean="0"/>
              <a:t>23</a:t>
            </a:fld>
            <a:endParaRPr lang="fr-FR"/>
          </a:p>
        </p:txBody>
      </p:sp>
    </p:spTree>
    <p:extLst>
      <p:ext uri="{BB962C8B-B14F-4D97-AF65-F5344CB8AC3E}">
        <p14:creationId xmlns:p14="http://schemas.microsoft.com/office/powerpoint/2010/main" val="659119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 L’hypercholestérolémie totale et le risque cardiovasculaire élevé étaient des facteurs de risque significativement associés à l’athérosclérose carotidienne et indépendants , après analyse multivariée dans notre étude. contrairement à l’étude de </a:t>
            </a:r>
            <a:r>
              <a:rPr lang="fr-FR" sz="1200" kern="1200" dirty="0" err="1">
                <a:solidFill>
                  <a:schemeClr val="tx1"/>
                </a:solidFill>
                <a:effectLst/>
                <a:latin typeface="+mn-lt"/>
                <a:ea typeface="+mn-ea"/>
                <a:cs typeface="+mn-cs"/>
              </a:rPr>
              <a:t>Kingué</a:t>
            </a:r>
            <a:r>
              <a:rPr lang="fr-FR" sz="1200" kern="1200" dirty="0">
                <a:solidFill>
                  <a:schemeClr val="tx1"/>
                </a:solidFill>
                <a:effectLst/>
                <a:latin typeface="+mn-lt"/>
                <a:ea typeface="+mn-ea"/>
                <a:cs typeface="+mn-cs"/>
              </a:rPr>
              <a:t> et </a:t>
            </a:r>
            <a:r>
              <a:rPr lang="fr-FR" sz="1200" i="1" kern="1200" dirty="0">
                <a:solidFill>
                  <a:schemeClr val="tx1"/>
                </a:solidFill>
                <a:effectLst/>
                <a:latin typeface="+mn-lt"/>
                <a:ea typeface="+mn-ea"/>
                <a:cs typeface="+mn-cs"/>
              </a:rPr>
              <a:t>al.</a:t>
            </a:r>
            <a:r>
              <a:rPr lang="fr-FR" sz="1200" kern="1200" dirty="0">
                <a:solidFill>
                  <a:schemeClr val="tx1"/>
                </a:solidFill>
                <a:effectLst/>
                <a:latin typeface="+mn-lt"/>
                <a:ea typeface="+mn-ea"/>
                <a:cs typeface="+mn-cs"/>
              </a:rPr>
              <a:t> où, l’hypercholestérolémie totale n’était plus significativement associé à l’athérosclérose carotidienne après analyse multivariée</a:t>
            </a:r>
            <a:r>
              <a:rPr lang="fr-FR" sz="1200" b="1" kern="1200" dirty="0">
                <a:solidFill>
                  <a:schemeClr val="tx1"/>
                </a:solidFill>
                <a:effectLst/>
                <a:latin typeface="+mn-lt"/>
                <a:ea typeface="+mn-ea"/>
                <a:cs typeface="+mn-cs"/>
              </a:rPr>
              <a:t>….STOP….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 terme de notre étude, nous retenons que :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b="0" dirty="0"/>
          </a:p>
        </p:txBody>
      </p:sp>
      <p:sp>
        <p:nvSpPr>
          <p:cNvPr id="4" name="Slide Number Placeholder 3"/>
          <p:cNvSpPr>
            <a:spLocks noGrp="1"/>
          </p:cNvSpPr>
          <p:nvPr>
            <p:ph type="sldNum" sz="quarter" idx="10"/>
          </p:nvPr>
        </p:nvSpPr>
        <p:spPr/>
        <p:txBody>
          <a:bodyPr/>
          <a:lstStyle/>
          <a:p>
            <a:fld id="{07910259-C06A-4B98-99EF-30C1614E2774}" type="slidenum">
              <a:rPr lang="fr-FR" smtClean="0"/>
              <a:t>24</a:t>
            </a:fld>
            <a:endParaRPr lang="fr-FR"/>
          </a:p>
        </p:txBody>
      </p:sp>
    </p:spTree>
    <p:extLst>
      <p:ext uri="{BB962C8B-B14F-4D97-AF65-F5344CB8AC3E}">
        <p14:creationId xmlns:p14="http://schemas.microsoft.com/office/powerpoint/2010/main" val="174161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spcAft>
                <a:spcPts val="0"/>
              </a:spcAft>
              <a:buFont typeface="Symbol" panose="05050102010706020507" pitchFamily="18" charset="2"/>
              <a:buChar char=""/>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population était constituée de 75 sujets avec une prédominance féminine. La moyenne d’âge était de 62</a:t>
            </a:r>
            <a:r>
              <a:rPr lang="fr-FR" sz="1100" dirty="0">
                <a:latin typeface="Times New Roman" panose="02020603050405020304" pitchFamily="18" charset="0"/>
                <a:ea typeface="Times New Roman" panose="02020603050405020304" pitchFamily="18" charset="0"/>
                <a:cs typeface="Times New Roman" panose="02020603050405020304" pitchFamily="18" charset="0"/>
              </a:rPr>
              <a:t> ans.</a:t>
            </a:r>
            <a:endParaRPr lang="fr-FR" sz="105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fr-FR" sz="1050" dirty="0">
                <a:latin typeface="Times New Roman" panose="02020603050405020304" pitchFamily="18" charset="0"/>
                <a:ea typeface="Times New Roman" panose="02020603050405020304" pitchFamily="18" charset="0"/>
                <a:cs typeface="Times New Roman" panose="02020603050405020304" pitchFamily="18" charset="0"/>
              </a:rPr>
              <a:t>La plupart des patients avait une HTA, une dyslipidémie et une sédentarité. Deux patients présentaient un souffle carotidien et sept avaient des sténoses comprises entre 50 et 69%.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prévalence de l’athérosclérose carotidienne était de 36%. </a:t>
            </a:r>
            <a:endParaRPr lang="fr-FR" sz="105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L’hypercholestérolémie totale et le risque cardiovasculaire élevé étaient des facteurs de risque indépendants significativement associés à l’athérosclérose carotidienne</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….STOP…</a:t>
            </a:r>
          </a:p>
          <a:p>
            <a:pPr marL="0" lvl="0" indent="0" algn="just">
              <a:lnSpc>
                <a:spcPct val="150000"/>
              </a:lnSpc>
              <a:spcAft>
                <a:spcPts val="1000"/>
              </a:spcAft>
              <a:buFont typeface="Symbol" panose="05050102010706020507" pitchFamily="18" charset="2"/>
              <a:buNone/>
            </a:pPr>
            <a:r>
              <a:rPr lang="fr-FR" baseline="0" dirty="0"/>
              <a:t>Au vu de ces conclusions, nous  </a:t>
            </a:r>
            <a:r>
              <a:rPr lang="fr-FR" baseline="0" noProof="0" dirty="0"/>
              <a:t>formulons </a:t>
            </a:r>
            <a:r>
              <a:rPr lang="fr-FR" baseline="0" dirty="0"/>
              <a:t>humblement les recommandations suivantes</a:t>
            </a:r>
            <a:endParaRPr lang="fr-FR"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25</a:t>
            </a:fld>
            <a:endParaRPr lang="fr-FR"/>
          </a:p>
        </p:txBody>
      </p:sp>
    </p:spTree>
    <p:extLst>
      <p:ext uri="{BB962C8B-B14F-4D97-AF65-F5344CB8AC3E}">
        <p14:creationId xmlns:p14="http://schemas.microsoft.com/office/powerpoint/2010/main" val="2449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fr-FR"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3</a:t>
            </a:fld>
            <a:endParaRPr lang="fr-FR"/>
          </a:p>
        </p:txBody>
      </p:sp>
    </p:spTree>
    <p:extLst>
      <p:ext uri="{BB962C8B-B14F-4D97-AF65-F5344CB8AC3E}">
        <p14:creationId xmlns:p14="http://schemas.microsoft.com/office/powerpoint/2010/main" val="252677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10"/>
          </p:nvPr>
        </p:nvSpPr>
        <p:spPr/>
        <p:txBody>
          <a:bodyPr/>
          <a:lstStyle/>
          <a:p>
            <a:fld id="{07910259-C06A-4B98-99EF-30C1614E2774}" type="slidenum">
              <a:rPr lang="fr-FR" smtClean="0"/>
              <a:t>4</a:t>
            </a:fld>
            <a:endParaRPr lang="fr-FR"/>
          </a:p>
        </p:txBody>
      </p:sp>
    </p:spTree>
    <p:extLst>
      <p:ext uri="{BB962C8B-B14F-4D97-AF65-F5344CB8AC3E}">
        <p14:creationId xmlns:p14="http://schemas.microsoft.com/office/powerpoint/2010/main" val="44843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Slide Number Placeholder 3"/>
          <p:cNvSpPr>
            <a:spLocks noGrp="1"/>
          </p:cNvSpPr>
          <p:nvPr>
            <p:ph type="sldNum" sz="quarter" idx="10"/>
          </p:nvPr>
        </p:nvSpPr>
        <p:spPr/>
        <p:txBody>
          <a:bodyPr/>
          <a:lstStyle/>
          <a:p>
            <a:fld id="{07910259-C06A-4B98-99EF-30C1614E2774}" type="slidenum">
              <a:rPr lang="fr-FR" smtClean="0"/>
              <a:t>5</a:t>
            </a:fld>
            <a:endParaRPr lang="fr-FR"/>
          </a:p>
        </p:txBody>
      </p:sp>
    </p:spTree>
    <p:extLst>
      <p:ext uri="{BB962C8B-B14F-4D97-AF65-F5344CB8AC3E}">
        <p14:creationId xmlns:p14="http://schemas.microsoft.com/office/powerpoint/2010/main" val="284945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07910259-C06A-4B98-99EF-30C1614E2774}" type="slidenum">
              <a:rPr lang="fr-FR" smtClean="0"/>
              <a:t>6</a:t>
            </a:fld>
            <a:endParaRPr lang="fr-FR"/>
          </a:p>
        </p:txBody>
      </p:sp>
    </p:spTree>
    <p:extLst>
      <p:ext uri="{BB962C8B-B14F-4D97-AF65-F5344CB8AC3E}">
        <p14:creationId xmlns:p14="http://schemas.microsoft.com/office/powerpoint/2010/main" val="377134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eaLnBrk="0" fontAlgn="base" hangingPunct="0">
              <a:lnSpc>
                <a:spcPct val="100000"/>
              </a:lnSpc>
              <a:spcAft>
                <a:spcPts val="600"/>
              </a:spcAft>
              <a:buFont typeface="+mj-lt"/>
              <a:buNone/>
            </a:pPr>
            <a:endParaRPr lang="fr-FR" altLang="fr-F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7</a:t>
            </a:fld>
            <a:endParaRPr lang="fr-FR"/>
          </a:p>
        </p:txBody>
      </p:sp>
    </p:spTree>
    <p:extLst>
      <p:ext uri="{BB962C8B-B14F-4D97-AF65-F5344CB8AC3E}">
        <p14:creationId xmlns:p14="http://schemas.microsoft.com/office/powerpoint/2010/main" val="136137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07910259-C06A-4B98-99EF-30C1614E2774}" type="slidenum">
              <a:rPr lang="fr-FR" smtClean="0"/>
              <a:t>8</a:t>
            </a:fld>
            <a:endParaRPr lang="fr-FR"/>
          </a:p>
        </p:txBody>
      </p:sp>
    </p:spTree>
    <p:extLst>
      <p:ext uri="{BB962C8B-B14F-4D97-AF65-F5344CB8AC3E}">
        <p14:creationId xmlns:p14="http://schemas.microsoft.com/office/powerpoint/2010/main" val="403086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Bef>
                <a:spcPts val="1000"/>
              </a:spcBef>
              <a:spcAft>
                <a:spcPts val="600"/>
              </a:spcAft>
              <a:buFont typeface="Wingdings" panose="05000000000000000000" pitchFamily="2" charset="2"/>
              <a:buNone/>
            </a:pPr>
            <a:endParaRPr lang="fr-FR"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7910259-C06A-4B98-99EF-30C1614E2774}" type="slidenum">
              <a:rPr lang="fr-FR" smtClean="0"/>
              <a:t>9</a:t>
            </a:fld>
            <a:endParaRPr lang="fr-FR"/>
          </a:p>
        </p:txBody>
      </p:sp>
    </p:spTree>
    <p:extLst>
      <p:ext uri="{BB962C8B-B14F-4D97-AF65-F5344CB8AC3E}">
        <p14:creationId xmlns:p14="http://schemas.microsoft.com/office/powerpoint/2010/main" val="286019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B99188A-073F-48FA-8443-87B712A2E36E}"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288902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4CBC4FA-9530-4217-942A-6752E0EABA59}"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48820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AE285DF-392D-4F48-9DAE-330AF64F89AA}"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40349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5514F5-688E-43B0-838F-923ACE0401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xmlns="" id="{9657B12E-7D1C-4E0B-9339-36E0820B2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xmlns="" id="{4858F007-5691-4EEE-948A-BE315A927F23}"/>
              </a:ext>
            </a:extLst>
          </p:cNvPr>
          <p:cNvSpPr>
            <a:spLocks noGrp="1"/>
          </p:cNvSpPr>
          <p:nvPr>
            <p:ph type="dt" sz="half" idx="10"/>
          </p:nvPr>
        </p:nvSpPr>
        <p:spPr/>
        <p:txBody>
          <a:bodyPr/>
          <a:lstStyle/>
          <a:p>
            <a:fld id="{4E331C3B-2552-485F-9447-91E31FF78EAF}" type="datetime1">
              <a:rPr lang="en-US" smtClean="0"/>
              <a:t>10/27/2021</a:t>
            </a:fld>
            <a:endParaRPr lang="en-US" dirty="0"/>
          </a:p>
        </p:txBody>
      </p:sp>
      <p:sp>
        <p:nvSpPr>
          <p:cNvPr id="5" name="Espace réservé du pied de page 4">
            <a:extLst>
              <a:ext uri="{FF2B5EF4-FFF2-40B4-BE49-F238E27FC236}">
                <a16:creationId xmlns:a16="http://schemas.microsoft.com/office/drawing/2014/main" xmlns="" id="{8BD8BD0B-44BE-4D20-9155-0F8234E5BFD8}"/>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995C6B7F-7CB1-4043-BA46-59B9D61A6B4B}"/>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809634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015B0D1-A342-402C-B3BB-C823EE1944AE}"/>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xmlns="" id="{D63E3359-2F42-4D59-B73D-1601B5F826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xmlns="" id="{80EB2F4E-A2DA-49E7-8663-DF1021EA2D76}"/>
              </a:ext>
            </a:extLst>
          </p:cNvPr>
          <p:cNvSpPr>
            <a:spLocks noGrp="1"/>
          </p:cNvSpPr>
          <p:nvPr>
            <p:ph type="dt" sz="half" idx="10"/>
          </p:nvPr>
        </p:nvSpPr>
        <p:spPr/>
        <p:txBody>
          <a:bodyPr/>
          <a:lstStyle/>
          <a:p>
            <a:fld id="{093CD400-6689-4870-B366-6FD48AF1A765}" type="datetime1">
              <a:rPr lang="en-US" smtClean="0"/>
              <a:t>10/27/2021</a:t>
            </a:fld>
            <a:endParaRPr lang="en-US" dirty="0"/>
          </a:p>
        </p:txBody>
      </p:sp>
      <p:sp>
        <p:nvSpPr>
          <p:cNvPr id="5" name="Espace réservé du pied de page 4">
            <a:extLst>
              <a:ext uri="{FF2B5EF4-FFF2-40B4-BE49-F238E27FC236}">
                <a16:creationId xmlns:a16="http://schemas.microsoft.com/office/drawing/2014/main" xmlns="" id="{DFBFA065-F877-43DE-B8C4-6AEAE65E286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215954BD-EB17-4A2B-B84E-255BDE2C0457}"/>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876349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019B45B-EC81-46B7-ABEB-8376CC9ABE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xmlns="" id="{CB2E3EDB-9EF9-4A1C-BC10-842BCC5BD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D530D3F0-2DAF-4652-B8F8-485316055128}"/>
              </a:ext>
            </a:extLst>
          </p:cNvPr>
          <p:cNvSpPr>
            <a:spLocks noGrp="1"/>
          </p:cNvSpPr>
          <p:nvPr>
            <p:ph type="dt" sz="half" idx="10"/>
          </p:nvPr>
        </p:nvSpPr>
        <p:spPr/>
        <p:txBody>
          <a:bodyPr/>
          <a:lstStyle/>
          <a:p>
            <a:fld id="{7C079A88-4760-4381-A66F-7E1D0516DE5B}" type="datetime1">
              <a:rPr lang="en-US" smtClean="0"/>
              <a:t>10/27/2021</a:t>
            </a:fld>
            <a:endParaRPr lang="en-US" dirty="0"/>
          </a:p>
        </p:txBody>
      </p:sp>
      <p:sp>
        <p:nvSpPr>
          <p:cNvPr id="5" name="Espace réservé du pied de page 4">
            <a:extLst>
              <a:ext uri="{FF2B5EF4-FFF2-40B4-BE49-F238E27FC236}">
                <a16:creationId xmlns:a16="http://schemas.microsoft.com/office/drawing/2014/main" xmlns="" id="{268D8B79-3534-432F-A602-0092016F3DAF}"/>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31E35805-4027-4516-81F4-FA844E2F7EAB}"/>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272544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3940CF4-E0DD-43DE-AA5C-A17726F947D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xmlns="" id="{AF390775-EE94-408B-808B-55BF9237BA9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xmlns="" id="{69B69B25-7124-48E9-9C81-5C8F59FC882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xmlns="" id="{B6919A3B-4D3F-4CAC-93D6-F4DF959DC2FB}"/>
              </a:ext>
            </a:extLst>
          </p:cNvPr>
          <p:cNvSpPr>
            <a:spLocks noGrp="1"/>
          </p:cNvSpPr>
          <p:nvPr>
            <p:ph type="dt" sz="half" idx="10"/>
          </p:nvPr>
        </p:nvSpPr>
        <p:spPr/>
        <p:txBody>
          <a:bodyPr/>
          <a:lstStyle/>
          <a:p>
            <a:fld id="{5E81367B-6B81-4982-8CB0-38C3E9EAF63E}" type="datetime1">
              <a:rPr lang="en-US" smtClean="0"/>
              <a:t>10/27/2021</a:t>
            </a:fld>
            <a:endParaRPr lang="en-US" dirty="0"/>
          </a:p>
        </p:txBody>
      </p:sp>
      <p:sp>
        <p:nvSpPr>
          <p:cNvPr id="6" name="Espace réservé du pied de page 5">
            <a:extLst>
              <a:ext uri="{FF2B5EF4-FFF2-40B4-BE49-F238E27FC236}">
                <a16:creationId xmlns:a16="http://schemas.microsoft.com/office/drawing/2014/main" xmlns="" id="{1EADC555-258A-4706-9F6F-B26D67F8F8E7}"/>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1A87061F-2532-4E7A-BE5D-E35AFA31DF5E}"/>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324423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00BE961-3720-4556-82D4-7918E70919C0}"/>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xmlns="" id="{077362E2-663B-4CBD-9D7C-05BF484DB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08CF2529-B18E-4451-847E-4F23EFBB766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xmlns="" id="{0E92C8BB-C663-461E-9B2E-A345400AD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0AB4994C-4F7C-49B8-A722-EA341D654AE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xmlns="" id="{8508254D-986B-4528-BA0E-BA35472F1B65}"/>
              </a:ext>
            </a:extLst>
          </p:cNvPr>
          <p:cNvSpPr>
            <a:spLocks noGrp="1"/>
          </p:cNvSpPr>
          <p:nvPr>
            <p:ph type="dt" sz="half" idx="10"/>
          </p:nvPr>
        </p:nvSpPr>
        <p:spPr/>
        <p:txBody>
          <a:bodyPr/>
          <a:lstStyle/>
          <a:p>
            <a:fld id="{E903EEFC-AB7F-42AB-9FE2-CFD15F3A111E}" type="datetime1">
              <a:rPr lang="en-US" smtClean="0"/>
              <a:t>10/27/2021</a:t>
            </a:fld>
            <a:endParaRPr lang="en-US" dirty="0"/>
          </a:p>
        </p:txBody>
      </p:sp>
      <p:sp>
        <p:nvSpPr>
          <p:cNvPr id="8" name="Espace réservé du pied de page 7">
            <a:extLst>
              <a:ext uri="{FF2B5EF4-FFF2-40B4-BE49-F238E27FC236}">
                <a16:creationId xmlns:a16="http://schemas.microsoft.com/office/drawing/2014/main" xmlns="" id="{5150B824-B1D7-4FA3-8ECE-59370482B267}"/>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xmlns="" id="{83E44E65-366A-4DBB-A6E9-78436D9C096C}"/>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1993396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A6707B-BE45-40D1-A534-352EBFB5671E}"/>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xmlns="" id="{4F1EB088-14AC-404B-A55C-92844380115B}"/>
              </a:ext>
            </a:extLst>
          </p:cNvPr>
          <p:cNvSpPr>
            <a:spLocks noGrp="1"/>
          </p:cNvSpPr>
          <p:nvPr>
            <p:ph type="dt" sz="half" idx="10"/>
          </p:nvPr>
        </p:nvSpPr>
        <p:spPr/>
        <p:txBody>
          <a:bodyPr/>
          <a:lstStyle/>
          <a:p>
            <a:fld id="{50CD0B35-ECDF-439B-A88F-7EB92CA54CD4}" type="datetime1">
              <a:rPr lang="en-US" smtClean="0"/>
              <a:t>10/27/2021</a:t>
            </a:fld>
            <a:endParaRPr lang="en-US" dirty="0"/>
          </a:p>
        </p:txBody>
      </p:sp>
      <p:sp>
        <p:nvSpPr>
          <p:cNvPr id="4" name="Espace réservé du pied de page 3">
            <a:extLst>
              <a:ext uri="{FF2B5EF4-FFF2-40B4-BE49-F238E27FC236}">
                <a16:creationId xmlns:a16="http://schemas.microsoft.com/office/drawing/2014/main" xmlns="" id="{76E61262-5F5D-47C8-B10A-07778B67353F}"/>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xmlns="" id="{80849796-40C7-4A75-A373-4540BBD621C8}"/>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3964714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B2E018B-45D3-4DED-9415-507B1084D90E}"/>
              </a:ext>
            </a:extLst>
          </p:cNvPr>
          <p:cNvSpPr>
            <a:spLocks noGrp="1"/>
          </p:cNvSpPr>
          <p:nvPr>
            <p:ph type="dt" sz="half" idx="10"/>
          </p:nvPr>
        </p:nvSpPr>
        <p:spPr/>
        <p:txBody>
          <a:bodyPr/>
          <a:lstStyle/>
          <a:p>
            <a:fld id="{09075328-7E76-4162-AFFB-94F8C1A67FE1}" type="datetime1">
              <a:rPr lang="en-US" smtClean="0"/>
              <a:t>10/27/2021</a:t>
            </a:fld>
            <a:endParaRPr lang="en-US" dirty="0"/>
          </a:p>
        </p:txBody>
      </p:sp>
      <p:sp>
        <p:nvSpPr>
          <p:cNvPr id="3" name="Espace réservé du pied de page 2">
            <a:extLst>
              <a:ext uri="{FF2B5EF4-FFF2-40B4-BE49-F238E27FC236}">
                <a16:creationId xmlns:a16="http://schemas.microsoft.com/office/drawing/2014/main" xmlns="" id="{DEFC7A85-F213-4487-AB51-8D6DE33FAFC3}"/>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xmlns="" id="{8E4A0FD9-BFB1-4D67-99BC-32485A6841ED}"/>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272809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250983-82D9-4EA4-86C6-2636DF667E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xmlns="" id="{84D44137-43CB-497E-AD60-49293924D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xmlns="" id="{B8E81E0E-38E7-4539-ABE5-1637BD2F0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2F205DD-9053-462D-9FC5-2DE2ED34B5D7}"/>
              </a:ext>
            </a:extLst>
          </p:cNvPr>
          <p:cNvSpPr>
            <a:spLocks noGrp="1"/>
          </p:cNvSpPr>
          <p:nvPr>
            <p:ph type="dt" sz="half" idx="10"/>
          </p:nvPr>
        </p:nvSpPr>
        <p:spPr/>
        <p:txBody>
          <a:bodyPr/>
          <a:lstStyle/>
          <a:p>
            <a:fld id="{1C58D836-9D7B-4B6C-94A5-38E67E0E0A8F}" type="datetime1">
              <a:rPr lang="en-US" smtClean="0"/>
              <a:t>10/27/2021</a:t>
            </a:fld>
            <a:endParaRPr lang="en-US" dirty="0"/>
          </a:p>
        </p:txBody>
      </p:sp>
      <p:sp>
        <p:nvSpPr>
          <p:cNvPr id="6" name="Espace réservé du pied de page 5">
            <a:extLst>
              <a:ext uri="{FF2B5EF4-FFF2-40B4-BE49-F238E27FC236}">
                <a16:creationId xmlns:a16="http://schemas.microsoft.com/office/drawing/2014/main" xmlns="" id="{39E11F2D-DA5C-42D1-AB00-40AA78787944}"/>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BC98B5C4-AA71-4052-AECC-EBAA45C74459}"/>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30257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60020A3-3949-46E3-A91D-2807C6AC5A49}"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451121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2EC05B-A367-4797-B44E-CEDD279429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xmlns="" id="{D566291B-FB87-4284-9979-EA96B4BAF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a:extLst>
              <a:ext uri="{FF2B5EF4-FFF2-40B4-BE49-F238E27FC236}">
                <a16:creationId xmlns:a16="http://schemas.microsoft.com/office/drawing/2014/main" xmlns="" id="{AECBA75F-56B0-45DC-82EA-742F5BE4A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B8782322-38FE-40A5-B473-BEECB9D3EC5F}"/>
              </a:ext>
            </a:extLst>
          </p:cNvPr>
          <p:cNvSpPr>
            <a:spLocks noGrp="1"/>
          </p:cNvSpPr>
          <p:nvPr>
            <p:ph type="dt" sz="half" idx="10"/>
          </p:nvPr>
        </p:nvSpPr>
        <p:spPr/>
        <p:txBody>
          <a:bodyPr/>
          <a:lstStyle/>
          <a:p>
            <a:fld id="{C2E64FDE-BAEB-4B64-8D02-1B449399674B}" type="datetime1">
              <a:rPr lang="en-US" smtClean="0"/>
              <a:t>10/27/2021</a:t>
            </a:fld>
            <a:endParaRPr lang="en-US" dirty="0"/>
          </a:p>
        </p:txBody>
      </p:sp>
      <p:sp>
        <p:nvSpPr>
          <p:cNvPr id="6" name="Espace réservé du pied de page 5">
            <a:extLst>
              <a:ext uri="{FF2B5EF4-FFF2-40B4-BE49-F238E27FC236}">
                <a16:creationId xmlns:a16="http://schemas.microsoft.com/office/drawing/2014/main" xmlns="" id="{D1FBA96C-2A95-455E-9719-60B8ABC037F6}"/>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9AA3BD3B-7D97-44AA-BF9B-B7CAF854952B}"/>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294083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9D707E-9810-49D8-974A-422A7AD84371}"/>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xmlns="" id="{02E5B81E-C3A9-4DD2-A860-18DFCDE3160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xmlns="" id="{1A8A2389-79F5-4024-8307-8A0B3A041E7A}"/>
              </a:ext>
            </a:extLst>
          </p:cNvPr>
          <p:cNvSpPr>
            <a:spLocks noGrp="1"/>
          </p:cNvSpPr>
          <p:nvPr>
            <p:ph type="dt" sz="half" idx="10"/>
          </p:nvPr>
        </p:nvSpPr>
        <p:spPr/>
        <p:txBody>
          <a:bodyPr/>
          <a:lstStyle/>
          <a:p>
            <a:fld id="{4C85326A-45CB-47BF-902A-C2633B929834}" type="datetime1">
              <a:rPr lang="en-US" smtClean="0"/>
              <a:t>10/27/2021</a:t>
            </a:fld>
            <a:endParaRPr lang="en-US" dirty="0"/>
          </a:p>
        </p:txBody>
      </p:sp>
      <p:sp>
        <p:nvSpPr>
          <p:cNvPr id="5" name="Espace réservé du pied de page 4">
            <a:extLst>
              <a:ext uri="{FF2B5EF4-FFF2-40B4-BE49-F238E27FC236}">
                <a16:creationId xmlns:a16="http://schemas.microsoft.com/office/drawing/2014/main" xmlns="" id="{B949362B-A1AC-4361-AD26-C1EF217079CA}"/>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DBD6D039-42BF-49C5-9A75-243C165C7CE2}"/>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3955631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41131757-12D2-4737-98CD-BBCC8F148306}"/>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xmlns="" id="{65B4F18E-5362-46A0-896D-895947A997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xmlns="" id="{52A310AB-9CE6-4F71-BFF3-E9442098B6B3}"/>
              </a:ext>
            </a:extLst>
          </p:cNvPr>
          <p:cNvSpPr>
            <a:spLocks noGrp="1"/>
          </p:cNvSpPr>
          <p:nvPr>
            <p:ph type="dt" sz="half" idx="10"/>
          </p:nvPr>
        </p:nvSpPr>
        <p:spPr/>
        <p:txBody>
          <a:bodyPr/>
          <a:lstStyle/>
          <a:p>
            <a:fld id="{073BB168-34B1-485D-867C-2F1AA5468ECF}" type="datetime1">
              <a:rPr lang="en-US" smtClean="0"/>
              <a:t>10/27/2021</a:t>
            </a:fld>
            <a:endParaRPr lang="en-US" dirty="0"/>
          </a:p>
        </p:txBody>
      </p:sp>
      <p:sp>
        <p:nvSpPr>
          <p:cNvPr id="5" name="Espace réservé du pied de page 4">
            <a:extLst>
              <a:ext uri="{FF2B5EF4-FFF2-40B4-BE49-F238E27FC236}">
                <a16:creationId xmlns:a16="http://schemas.microsoft.com/office/drawing/2014/main" xmlns="" id="{156C5EED-4C5A-4BA1-B40C-C2AA19D1F269}"/>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xmlns="" id="{6D04F177-FF45-4F53-B03D-54441083B709}"/>
              </a:ext>
            </a:extLst>
          </p:cNvPr>
          <p:cNvSpPr>
            <a:spLocks noGrp="1"/>
          </p:cNvSpPr>
          <p:nvPr>
            <p:ph type="sldNum" sz="quarter" idx="12"/>
          </p:nvPr>
        </p:nvSpPr>
        <p:spPr/>
        <p:txBody>
          <a:bodyPr/>
          <a:lstStyle/>
          <a:p>
            <a:fld id="{0DE880B3-7A08-4171-B8F5-12F82DF78E16}" type="slidenum">
              <a:rPr lang="en-US" smtClean="0"/>
              <a:t>‹N°›</a:t>
            </a:fld>
            <a:endParaRPr lang="en-US" dirty="0"/>
          </a:p>
        </p:txBody>
      </p:sp>
    </p:spTree>
    <p:extLst>
      <p:ext uri="{BB962C8B-B14F-4D97-AF65-F5344CB8AC3E}">
        <p14:creationId xmlns:p14="http://schemas.microsoft.com/office/powerpoint/2010/main" val="115735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6E5180D-F6A1-4996-8EC9-9DF9234E3BFE}"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36646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21B5E78-2D11-42DB-9404-54E858EB675B}" type="datetime1">
              <a:rPr lang="fr-FR" smtClean="0"/>
              <a:t>27/10/2021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222937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13AE0B6-1675-4CBC-9A29-4512BC515E39}" type="datetime1">
              <a:rPr lang="fr-FR" smtClean="0"/>
              <a:t>27/10/2021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418072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AEEFE53-BA80-4AE0-8A3D-07520F2EEAA0}" type="datetime1">
              <a:rPr lang="fr-FR" smtClean="0"/>
              <a:t>27/10/2021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2253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52234-CD1D-4784-B034-8DE2587F288F}" type="datetime1">
              <a:rPr lang="fr-FR" smtClean="0"/>
              <a:t>27/10/2021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258040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BACDFCA-9EF5-43AB-AE8E-F2B09848CD19}" type="datetime1">
              <a:rPr lang="fr-FR" smtClean="0"/>
              <a:t>27/10/2021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30105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61D1125-EB51-4468-B30C-66C04F496C50}" type="datetime1">
              <a:rPr lang="fr-FR" smtClean="0"/>
              <a:t>27/10/2021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97771-9D42-4509-8DDA-4069866382E1}" type="slidenum">
              <a:rPr lang="fr-FR" smtClean="0"/>
              <a:t>‹N°›</a:t>
            </a:fld>
            <a:endParaRPr lang="fr-FR"/>
          </a:p>
        </p:txBody>
      </p:sp>
    </p:spTree>
    <p:extLst>
      <p:ext uri="{BB962C8B-B14F-4D97-AF65-F5344CB8AC3E}">
        <p14:creationId xmlns:p14="http://schemas.microsoft.com/office/powerpoint/2010/main" val="16488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A35B7-5746-4A2E-BA22-01694841467B}" type="datetime1">
              <a:rPr lang="fr-FR" smtClean="0"/>
              <a:t>27/10/2021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7771-9D42-4509-8DDA-4069866382E1}" type="slidenum">
              <a:rPr lang="fr-FR" smtClean="0"/>
              <a:t>‹N°›</a:t>
            </a:fld>
            <a:endParaRPr lang="fr-FR"/>
          </a:p>
        </p:txBody>
      </p:sp>
    </p:spTree>
    <p:extLst>
      <p:ext uri="{BB962C8B-B14F-4D97-AF65-F5344CB8AC3E}">
        <p14:creationId xmlns:p14="http://schemas.microsoft.com/office/powerpoint/2010/main" val="1090608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7F38624-2783-4A6A-8B9E-0BA20D36F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xmlns="" id="{51F66B03-968C-4C4A-BACE-9EC663C11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xmlns="" id="{70DBF462-84B0-4E96-925A-D22B4DA74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B50CC-4D4B-4592-8647-1A96B9FB8150}" type="datetime1">
              <a:rPr lang="en-US" smtClean="0"/>
              <a:t>10/27/2021</a:t>
            </a:fld>
            <a:endParaRPr lang="en-US" dirty="0"/>
          </a:p>
        </p:txBody>
      </p:sp>
      <p:sp>
        <p:nvSpPr>
          <p:cNvPr id="5" name="Espace réservé du pied de page 4">
            <a:extLst>
              <a:ext uri="{FF2B5EF4-FFF2-40B4-BE49-F238E27FC236}">
                <a16:creationId xmlns:a16="http://schemas.microsoft.com/office/drawing/2014/main" xmlns="" id="{0E7F0733-84C9-407E-A54B-8C54E6D46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xmlns="" id="{65345DB4-C093-45C5-BFD5-F6949B1F6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880B3-7A08-4171-B8F5-12F82DF78E16}" type="slidenum">
              <a:rPr lang="en-US" smtClean="0"/>
              <a:t>‹N°›</a:t>
            </a:fld>
            <a:endParaRPr lang="en-US" dirty="0"/>
          </a:p>
        </p:txBody>
      </p:sp>
    </p:spTree>
    <p:extLst>
      <p:ext uri="{BB962C8B-B14F-4D97-AF65-F5344CB8AC3E}">
        <p14:creationId xmlns:p14="http://schemas.microsoft.com/office/powerpoint/2010/main" val="2951389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re 1"/>
          <p:cNvSpPr>
            <a:spLocks noGrp="1"/>
          </p:cNvSpPr>
          <p:nvPr>
            <p:ph type="ctrTitle"/>
          </p:nvPr>
        </p:nvSpPr>
        <p:spPr>
          <a:xfrm>
            <a:off x="1524001" y="2344608"/>
            <a:ext cx="8628184" cy="2133428"/>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p:spPr>
        <p:style>
          <a:lnRef idx="3">
            <a:schemeClr val="lt1"/>
          </a:lnRef>
          <a:fillRef idx="1">
            <a:schemeClr val="accent2"/>
          </a:fillRef>
          <a:effectRef idx="1">
            <a:schemeClr val="accent2"/>
          </a:effectRef>
          <a:fontRef idx="minor">
            <a:schemeClr val="lt1"/>
          </a:fontRef>
        </p:style>
        <p:txBody>
          <a:bodyPr>
            <a:noAutofit/>
          </a:bodyPr>
          <a:lstStyle/>
          <a:p>
            <a:pPr algn="ctr"/>
            <a:r>
              <a:rPr lang="fr-FR" sz="2800" b="1" dirty="0">
                <a:solidFill>
                  <a:schemeClr val="tx1"/>
                </a:solidFill>
                <a:latin typeface="Arial" panose="020B0604020202020204" pitchFamily="34" charset="0"/>
                <a:cs typeface="Arial" panose="020B0604020202020204" pitchFamily="34" charset="0"/>
              </a:rPr>
              <a:t>PREVALENCE DE L’ATHEROSCLEROSE CAROTIDIENNE CHEZ LES PATIENTS ASYMPTOMATIQUES AVEC FACTEURS DE RISQUE CARDIOVASCULAIRE DANS DEUX HOPITAUX DE YAOUNDE</a:t>
            </a:r>
          </a:p>
        </p:txBody>
      </p:sp>
      <p:sp>
        <p:nvSpPr>
          <p:cNvPr id="6" name="Sous-titre 2"/>
          <p:cNvSpPr txBox="1">
            <a:spLocks/>
          </p:cNvSpPr>
          <p:nvPr/>
        </p:nvSpPr>
        <p:spPr>
          <a:xfrm>
            <a:off x="504967" y="5366084"/>
            <a:ext cx="11431218" cy="11816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lang="fr-CM" sz="2000" b="1" dirty="0">
                <a:solidFill>
                  <a:srgbClr val="000000"/>
                </a:solidFill>
                <a:effectLst/>
                <a:latin typeface="Times New Roman" panose="02020603050405020304" pitchFamily="18" charset="0"/>
                <a:ea typeface="Calibri" panose="020F0502020204030204" pitchFamily="34" charset="0"/>
              </a:rPr>
              <a:t>MFEUKEU-KUATE </a:t>
            </a:r>
            <a:r>
              <a:rPr lang="fr-CM" sz="2000" dirty="0">
                <a:solidFill>
                  <a:srgbClr val="000000"/>
                </a:solidFill>
                <a:effectLst/>
                <a:latin typeface="Times New Roman" panose="02020603050405020304" pitchFamily="18" charset="0"/>
                <a:ea typeface="Calibri" panose="020F0502020204030204" pitchFamily="34" charset="0"/>
              </a:rPr>
              <a:t> L, BOOMBHI J,</a:t>
            </a:r>
            <a:r>
              <a:rPr lang="fr-CM" sz="2000" baseline="30000" dirty="0">
                <a:solidFill>
                  <a:srgbClr val="000000"/>
                </a:solidFill>
                <a:effectLst/>
                <a:latin typeface="Times New Roman" panose="02020603050405020304" pitchFamily="18" charset="0"/>
                <a:ea typeface="Calibri" panose="020F0502020204030204" pitchFamily="34" charset="0"/>
              </a:rPr>
              <a:t> </a:t>
            </a:r>
            <a:r>
              <a:rPr lang="fr-CM" sz="2000" dirty="0">
                <a:solidFill>
                  <a:srgbClr val="000000"/>
                </a:solidFill>
                <a:effectLst/>
                <a:latin typeface="Times New Roman" panose="02020603050405020304" pitchFamily="18" charset="0"/>
                <a:ea typeface="Calibri" panose="020F0502020204030204" pitchFamily="34" charset="0"/>
              </a:rPr>
              <a:t>NGALLA Christine F, </a:t>
            </a:r>
            <a:r>
              <a:rPr lang="fr-CM" sz="2000" dirty="0">
                <a:effectLst/>
                <a:latin typeface="Times New Roman" panose="02020603050405020304" pitchFamily="18" charset="0"/>
                <a:ea typeface="Calibri" panose="020F0502020204030204" pitchFamily="34" charset="0"/>
              </a:rPr>
              <a:t>NGANOU-GNINDJIO CN</a:t>
            </a:r>
            <a:r>
              <a:rPr lang="fr-CM" sz="2000" baseline="30000" dirty="0">
                <a:effectLst/>
                <a:latin typeface="Times New Roman" panose="02020603050405020304" pitchFamily="18" charset="0"/>
                <a:ea typeface="Calibri" panose="020F0502020204030204" pitchFamily="34" charset="0"/>
              </a:rPr>
              <a:t>, </a:t>
            </a:r>
            <a:r>
              <a:rPr lang="fr-CM" sz="2000" dirty="0">
                <a:effectLst/>
                <a:latin typeface="Times New Roman" panose="02020603050405020304" pitchFamily="18" charset="0"/>
                <a:ea typeface="Calibri" panose="020F0502020204030204" pitchFamily="34" charset="0"/>
              </a:rPr>
              <a:t>NDONGO AMOUGOU S</a:t>
            </a:r>
            <a:r>
              <a:rPr lang="fr-CM" sz="2000" b="1" dirty="0">
                <a:effectLst/>
                <a:latin typeface="Times New Roman" panose="02020603050405020304" pitchFamily="18" charset="0"/>
                <a:ea typeface="Calibri" panose="020F0502020204030204" pitchFamily="34" charset="0"/>
              </a:rPr>
              <a:t>, </a:t>
            </a:r>
            <a:r>
              <a:rPr lang="fr-CM" sz="2000" dirty="0">
                <a:solidFill>
                  <a:srgbClr val="000000"/>
                </a:solidFill>
                <a:effectLst/>
                <a:latin typeface="Times New Roman" panose="02020603050405020304" pitchFamily="18" charset="0"/>
                <a:ea typeface="Calibri" panose="020F0502020204030204" pitchFamily="34" charset="0"/>
              </a:rPr>
              <a:t>KEMNANG YEMELE H, SAVOM E.P, NGO NONGA B, HAMADOU Ba, MENANGA A.P</a:t>
            </a:r>
            <a:endParaRPr kumimoji="0" lang="fr-CM" sz="2000" b="0" i="0"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5" y="2405128"/>
            <a:ext cx="1440849" cy="1869211"/>
          </a:xfrm>
          <a:prstGeom prst="rect">
            <a:avLst/>
          </a:prstGeom>
        </p:spPr>
      </p:pic>
      <p:pic>
        <p:nvPicPr>
          <p:cNvPr id="8" name="Picture 5">
            <a:extLst>
              <a:ext uri="{FF2B5EF4-FFF2-40B4-BE49-F238E27FC236}">
                <a16:creationId xmlns:a16="http://schemas.microsoft.com/office/drawing/2014/main" xmlns="" id="{679DB95A-E2B4-4C9C-AFAA-71D742119CED}"/>
              </a:ext>
            </a:extLst>
          </p:cNvPr>
          <p:cNvPicPr>
            <a:picLocks noChangeAspect="1" noChangeArrowheads="1"/>
          </p:cNvPicPr>
          <p:nvPr/>
        </p:nvPicPr>
        <p:blipFill>
          <a:blip r:embed="rId4" cstate="print"/>
          <a:srcRect/>
          <a:stretch>
            <a:fillRect/>
          </a:stretch>
        </p:blipFill>
        <p:spPr bwMode="auto">
          <a:xfrm>
            <a:off x="10210803" y="2273019"/>
            <a:ext cx="1766320" cy="1877876"/>
          </a:xfrm>
          <a:prstGeom prst="rect">
            <a:avLst/>
          </a:prstGeom>
          <a:noFill/>
          <a:ln w="9525">
            <a:noFill/>
            <a:miter lim="800000"/>
            <a:headEnd/>
            <a:tailEnd/>
          </a:ln>
        </p:spPr>
      </p:pic>
      <p:pic>
        <p:nvPicPr>
          <p:cNvPr id="9" name="Image 8">
            <a:extLst>
              <a:ext uri="{FF2B5EF4-FFF2-40B4-BE49-F238E27FC236}">
                <a16:creationId xmlns:a16="http://schemas.microsoft.com/office/drawing/2014/main" xmlns="" id="{F8D3A2B4-7A0E-4F21-9294-440FA570F3F4}"/>
              </a:ext>
            </a:extLst>
          </p:cNvPr>
          <p:cNvPicPr>
            <a:picLocks noChangeAspect="1"/>
          </p:cNvPicPr>
          <p:nvPr/>
        </p:nvPicPr>
        <p:blipFill rotWithShape="1">
          <a:blip r:embed="rId5"/>
          <a:srcRect b="47895"/>
          <a:stretch/>
        </p:blipFill>
        <p:spPr>
          <a:xfrm>
            <a:off x="3945044" y="0"/>
            <a:ext cx="4059528" cy="20814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31"/>
          <p:cNvSpPr txBox="1"/>
          <p:nvPr/>
        </p:nvSpPr>
        <p:spPr>
          <a:xfrm>
            <a:off x="1837742" y="5842782"/>
            <a:ext cx="9074899" cy="830997"/>
          </a:xfrm>
          <a:prstGeom prst="rect">
            <a:avLst/>
          </a:prstGeom>
          <a:noFill/>
        </p:spPr>
        <p:txBody>
          <a:bodyPr wrap="square" rtlCol="0">
            <a:spAutoFit/>
          </a:bodyPr>
          <a:lstStyle/>
          <a:p>
            <a:r>
              <a:rPr lang="fr-FR" sz="2400" u="sng" dirty="0">
                <a:latin typeface="Arial" pitchFamily="34" charset="0"/>
                <a:cs typeface="Arial" pitchFamily="34" charset="0"/>
              </a:rPr>
              <a:t>Figure</a:t>
            </a:r>
            <a:r>
              <a:rPr lang="fr-FR" sz="2400" dirty="0">
                <a:latin typeface="Arial" pitchFamily="34" charset="0"/>
                <a:cs typeface="Arial" pitchFamily="34" charset="0"/>
              </a:rPr>
              <a:t> 2 : échographie Doppler bidimensionnelle de marque </a:t>
            </a:r>
            <a:r>
              <a:rPr lang="fr-FR" sz="2400" dirty="0" err="1">
                <a:latin typeface="Arial" pitchFamily="34" charset="0"/>
                <a:cs typeface="Arial" pitchFamily="34" charset="0"/>
              </a:rPr>
              <a:t>Mindray</a:t>
            </a:r>
            <a:r>
              <a:rPr lang="fr-FR" sz="2400" dirty="0">
                <a:latin typeface="Arial" pitchFamily="34" charset="0"/>
                <a:cs typeface="Arial" pitchFamily="34" charset="0"/>
              </a:rPr>
              <a:t> DC N3</a:t>
            </a:r>
          </a:p>
        </p:txBody>
      </p:sp>
      <p:sp>
        <p:nvSpPr>
          <p:cNvPr id="20" name="Titre 1">
            <a:extLst>
              <a:ext uri="{FF2B5EF4-FFF2-40B4-BE49-F238E27FC236}">
                <a16:creationId xmlns:a16="http://schemas.microsoft.com/office/drawing/2014/main" xmlns="" id="{75290052-5C51-4F42-B140-FF13E51773E7}"/>
              </a:ext>
            </a:extLst>
          </p:cNvPr>
          <p:cNvSpPr txBox="1">
            <a:spLocks/>
          </p:cNvSpPr>
          <p:nvPr/>
        </p:nvSpPr>
        <p:spPr>
          <a:xfrm>
            <a:off x="1514007" y="318237"/>
            <a:ext cx="9839793"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Aft>
                <a:spcPts val="600"/>
              </a:spcAft>
            </a:pPr>
            <a:endParaRPr lang="fr-CM" b="1"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00000"/>
              </a:lnSpc>
              <a:spcAft>
                <a:spcPts val="600"/>
              </a:spcAft>
            </a:pPr>
            <a:r>
              <a:rPr lang="fr-CM" b="1" dirty="0">
                <a:solidFill>
                  <a:schemeClr val="tx1">
                    <a:lumMod val="95000"/>
                    <a:lumOff val="5000"/>
                  </a:schemeClr>
                </a:solidFill>
                <a:latin typeface="Arial" panose="020B0604020202020204" pitchFamily="34" charset="0"/>
                <a:cs typeface="Arial" panose="020B0604020202020204" pitchFamily="34" charset="0"/>
              </a:rPr>
              <a:t>Méthodologie               </a:t>
            </a:r>
            <a:r>
              <a:rPr lang="fr-CM" b="1" dirty="0" smtClean="0">
                <a:solidFill>
                  <a:schemeClr val="tx1">
                    <a:lumMod val="95000"/>
                    <a:lumOff val="5000"/>
                  </a:schemeClr>
                </a:solidFill>
                <a:latin typeface="Arial" panose="020B0604020202020204" pitchFamily="34" charset="0"/>
                <a:cs typeface="Arial" panose="020B0604020202020204" pitchFamily="34" charset="0"/>
              </a:rPr>
              <a:t>3/5</a:t>
            </a:r>
            <a:endParaRPr lang="fr-CM" b="1" dirty="0">
              <a:solidFill>
                <a:schemeClr val="tx1">
                  <a:lumMod val="95000"/>
                  <a:lumOff val="5000"/>
                </a:schemeClr>
              </a:solidFill>
              <a:latin typeface="Arial" panose="020B0604020202020204" pitchFamily="34" charset="0"/>
              <a:cs typeface="Arial" panose="020B0604020202020204" pitchFamily="34" charset="0"/>
            </a:endParaRPr>
          </a:p>
          <a:p>
            <a:pPr algn="ctr"/>
            <a:endParaRPr lang="fr-FR" b="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17" name="Image 17">
            <a:extLst>
              <a:ext uri="{FF2B5EF4-FFF2-40B4-BE49-F238E27FC236}">
                <a16:creationId xmlns:a16="http://schemas.microsoft.com/office/drawing/2014/main" xmlns="" id="{28387E88-29F6-4DBC-BAA8-6DA34BCB6A5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74957" y="1600199"/>
            <a:ext cx="3465095" cy="4030446"/>
          </a:xfrm>
          <a:prstGeom prst="rect">
            <a:avLst/>
          </a:prstGeom>
          <a:ln w="57150">
            <a:solidFill>
              <a:srgbClr val="002060"/>
            </a:solidFill>
          </a:ln>
        </p:spPr>
      </p:pic>
      <p:sp>
        <p:nvSpPr>
          <p:cNvPr id="3" name="Slide Number Placeholder 2">
            <a:extLst>
              <a:ext uri="{FF2B5EF4-FFF2-40B4-BE49-F238E27FC236}">
                <a16:creationId xmlns:a16="http://schemas.microsoft.com/office/drawing/2014/main" xmlns="" id="{F6A91379-2BD3-4933-B310-684FBAFDF8AE}"/>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10</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87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1"/>
          <p:cNvSpPr txBox="1"/>
          <p:nvPr/>
        </p:nvSpPr>
        <p:spPr>
          <a:xfrm>
            <a:off x="1375507" y="5882192"/>
            <a:ext cx="8714558" cy="461665"/>
          </a:xfrm>
          <a:prstGeom prst="rect">
            <a:avLst/>
          </a:prstGeom>
          <a:noFill/>
        </p:spPr>
        <p:txBody>
          <a:bodyPr wrap="square" rtlCol="0">
            <a:spAutoFit/>
          </a:bodyPr>
          <a:lstStyle/>
          <a:p>
            <a:r>
              <a:rPr lang="fr-FR" sz="2400" u="sng" dirty="0">
                <a:latin typeface="Arial" pitchFamily="34" charset="0"/>
                <a:cs typeface="Arial" pitchFamily="34" charset="0"/>
              </a:rPr>
              <a:t>Figure</a:t>
            </a:r>
            <a:r>
              <a:rPr lang="fr-FR" sz="2400" dirty="0">
                <a:latin typeface="Arial" pitchFamily="34" charset="0"/>
                <a:cs typeface="Arial" pitchFamily="34" charset="0"/>
              </a:rPr>
              <a:t> 3 : coupe transversale de la carotide commune</a:t>
            </a:r>
          </a:p>
        </p:txBody>
      </p:sp>
      <p:sp>
        <p:nvSpPr>
          <p:cNvPr id="17" name="Titre 1">
            <a:extLst>
              <a:ext uri="{FF2B5EF4-FFF2-40B4-BE49-F238E27FC236}">
                <a16:creationId xmlns:a16="http://schemas.microsoft.com/office/drawing/2014/main" xmlns="" id="{75290052-5C51-4F42-B140-FF13E51773E7}"/>
              </a:ext>
            </a:extLst>
          </p:cNvPr>
          <p:cNvSpPr txBox="1">
            <a:spLocks/>
          </p:cNvSpPr>
          <p:nvPr/>
        </p:nvSpPr>
        <p:spPr>
          <a:xfrm>
            <a:off x="1106853" y="233557"/>
            <a:ext cx="9978293"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dirty="0">
                <a:solidFill>
                  <a:schemeClr val="tx1">
                    <a:lumMod val="95000"/>
                    <a:lumOff val="5000"/>
                  </a:schemeClr>
                </a:solidFill>
                <a:latin typeface="Arial" panose="020B0604020202020204" pitchFamily="34" charset="0"/>
                <a:cs typeface="Arial" panose="020B0604020202020204" pitchFamily="34" charset="0"/>
              </a:rPr>
              <a:t>Méthodologie                </a:t>
            </a:r>
            <a:r>
              <a:rPr lang="fr-FR" b="1" dirty="0" smtClean="0">
                <a:solidFill>
                  <a:schemeClr val="tx1">
                    <a:lumMod val="95000"/>
                    <a:lumOff val="5000"/>
                  </a:schemeClr>
                </a:solidFill>
                <a:latin typeface="Arial" panose="020B0604020202020204" pitchFamily="34" charset="0"/>
                <a:cs typeface="Arial" panose="020B0604020202020204" pitchFamily="34" charset="0"/>
              </a:rPr>
              <a:t>4/5 </a:t>
            </a:r>
            <a:endParaRPr lang="fr-FR"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Rectangle 6"/>
          <p:cNvSpPr/>
          <p:nvPr/>
        </p:nvSpPr>
        <p:spPr>
          <a:xfrm>
            <a:off x="3882657" y="1798320"/>
            <a:ext cx="475983"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882657" y="5414785"/>
            <a:ext cx="582663" cy="361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879778" y="1570257"/>
            <a:ext cx="5942977" cy="52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9708468" y="5530420"/>
            <a:ext cx="914400" cy="245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Co-TSH</a:t>
            </a:r>
          </a:p>
        </p:txBody>
      </p:sp>
      <p:sp>
        <p:nvSpPr>
          <p:cNvPr id="11" name="Rectangle 10"/>
          <p:cNvSpPr/>
          <p:nvPr/>
        </p:nvSpPr>
        <p:spPr>
          <a:xfrm>
            <a:off x="1879778" y="1798320"/>
            <a:ext cx="5696679"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1">
            <a:extLst>
              <a:ext uri="{FF2B5EF4-FFF2-40B4-BE49-F238E27FC236}">
                <a16:creationId xmlns:a16="http://schemas.microsoft.com/office/drawing/2014/main" xmlns="" id="{EC5F627A-4058-4FE0-B818-D160F05373FC}"/>
              </a:ext>
            </a:extLst>
          </p:cNvPr>
          <p:cNvPicPr/>
          <p:nvPr/>
        </p:nvPicPr>
        <p:blipFill>
          <a:blip r:embed="rId3">
            <a:extLst>
              <a:ext uri="{28A0092B-C50C-407E-A947-70E740481C1C}">
                <a14:useLocalDpi xmlns:a14="http://schemas.microsoft.com/office/drawing/2010/main" val="0"/>
              </a:ext>
            </a:extLst>
          </a:blip>
          <a:stretch>
            <a:fillRect/>
          </a:stretch>
        </p:blipFill>
        <p:spPr>
          <a:xfrm>
            <a:off x="1929519" y="1229402"/>
            <a:ext cx="7606533" cy="4280135"/>
          </a:xfrm>
          <a:prstGeom prst="rect">
            <a:avLst/>
          </a:prstGeom>
        </p:spPr>
      </p:pic>
      <p:cxnSp>
        <p:nvCxnSpPr>
          <p:cNvPr id="29" name="Straight Arrow Connector 28">
            <a:extLst>
              <a:ext uri="{FF2B5EF4-FFF2-40B4-BE49-F238E27FC236}">
                <a16:creationId xmlns:a16="http://schemas.microsoft.com/office/drawing/2014/main" xmlns="" id="{A0246B53-670B-4CD4-A1A1-B9FF1C8FEEE6}"/>
              </a:ext>
            </a:extLst>
          </p:cNvPr>
          <p:cNvCxnSpPr>
            <a:cxnSpLocks/>
          </p:cNvCxnSpPr>
          <p:nvPr/>
        </p:nvCxnSpPr>
        <p:spPr>
          <a:xfrm flipV="1">
            <a:off x="6288864" y="2807846"/>
            <a:ext cx="0" cy="62115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F40556F4-3BD8-430F-B270-6DF07F49CE9D}"/>
              </a:ext>
            </a:extLst>
          </p:cNvPr>
          <p:cNvCxnSpPr>
            <a:cxnSpLocks/>
          </p:cNvCxnSpPr>
          <p:nvPr/>
        </p:nvCxnSpPr>
        <p:spPr>
          <a:xfrm>
            <a:off x="6968349" y="3390352"/>
            <a:ext cx="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xmlns="" id="{6D02440C-7906-4DD1-9A45-10218E040ABE}"/>
              </a:ext>
            </a:extLst>
          </p:cNvPr>
          <p:cNvSpPr>
            <a:spLocks noGrp="1"/>
          </p:cNvSpPr>
          <p:nvPr>
            <p:ph type="ftr" sz="quarter" idx="11"/>
          </p:nvPr>
        </p:nvSpPr>
        <p:spPr>
          <a:xfrm>
            <a:off x="4617281" y="1159310"/>
            <a:ext cx="1826625" cy="365125"/>
          </a:xfrm>
        </p:spPr>
        <p:txBody>
          <a:bodyPr/>
          <a:lstStyle/>
          <a:p>
            <a:r>
              <a:rPr lang="fr-FR" dirty="0" err="1">
                <a:solidFill>
                  <a:schemeClr val="tx1"/>
                </a:solidFill>
              </a:rPr>
              <a:t>Jhhdjsklsnsww;wwwnwb</a:t>
            </a:r>
            <a:endParaRPr lang="fr-FR" dirty="0">
              <a:solidFill>
                <a:schemeClr val="tx1"/>
              </a:solidFill>
            </a:endParaRPr>
          </a:p>
        </p:txBody>
      </p:sp>
      <p:sp>
        <p:nvSpPr>
          <p:cNvPr id="6" name="Slide Number Placeholder 5">
            <a:extLst>
              <a:ext uri="{FF2B5EF4-FFF2-40B4-BE49-F238E27FC236}">
                <a16:creationId xmlns:a16="http://schemas.microsoft.com/office/drawing/2014/main" xmlns="" id="{5E35D0A3-5AF6-4DB7-95E7-940BB193BCAD}"/>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11</a:t>
            </a:fld>
            <a:endParaRPr lang="fr-FR" sz="2400" dirty="0">
              <a:solidFill>
                <a:schemeClr val="tx1"/>
              </a:solidFill>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xmlns="" id="{EC8E5A9E-5A2E-488C-AD8A-BF7F74CCF67D}"/>
              </a:ext>
            </a:extLst>
          </p:cNvPr>
          <p:cNvCxnSpPr/>
          <p:nvPr/>
        </p:nvCxnSpPr>
        <p:spPr>
          <a:xfrm flipV="1">
            <a:off x="10090065" y="1798320"/>
            <a:ext cx="0" cy="100952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xmlns="" id="{2E841F08-AFC7-4B2B-B024-9C9B64AF78D0}"/>
              </a:ext>
            </a:extLst>
          </p:cNvPr>
          <p:cNvCxnSpPr/>
          <p:nvPr/>
        </p:nvCxnSpPr>
        <p:spPr>
          <a:xfrm>
            <a:off x="10090065" y="2807846"/>
            <a:ext cx="80205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xmlns="" id="{AA33C68D-4244-43A5-AEC0-A024FEA832D7}"/>
              </a:ext>
            </a:extLst>
          </p:cNvPr>
          <p:cNvSpPr txBox="1"/>
          <p:nvPr/>
        </p:nvSpPr>
        <p:spPr>
          <a:xfrm>
            <a:off x="9870146" y="1482960"/>
            <a:ext cx="442076" cy="369332"/>
          </a:xfrm>
          <a:prstGeom prst="rect">
            <a:avLst/>
          </a:prstGeom>
          <a:noFill/>
        </p:spPr>
        <p:txBody>
          <a:bodyPr wrap="square" rtlCol="0">
            <a:spAutoFit/>
          </a:bodyPr>
          <a:lstStyle/>
          <a:p>
            <a:r>
              <a:rPr lang="fr-FR" dirty="0"/>
              <a:t> H</a:t>
            </a:r>
          </a:p>
        </p:txBody>
      </p:sp>
      <p:sp>
        <p:nvSpPr>
          <p:cNvPr id="25" name="TextBox 24">
            <a:extLst>
              <a:ext uri="{FF2B5EF4-FFF2-40B4-BE49-F238E27FC236}">
                <a16:creationId xmlns:a16="http://schemas.microsoft.com/office/drawing/2014/main" xmlns="" id="{3FF220B4-CF40-4360-B122-F80BDBE9B9A7}"/>
              </a:ext>
            </a:extLst>
          </p:cNvPr>
          <p:cNvSpPr txBox="1"/>
          <p:nvPr/>
        </p:nvSpPr>
        <p:spPr>
          <a:xfrm>
            <a:off x="10831639" y="2623180"/>
            <a:ext cx="442076" cy="369332"/>
          </a:xfrm>
          <a:prstGeom prst="rect">
            <a:avLst/>
          </a:prstGeom>
          <a:noFill/>
        </p:spPr>
        <p:txBody>
          <a:bodyPr wrap="square" rtlCol="0">
            <a:spAutoFit/>
          </a:bodyPr>
          <a:lstStyle/>
          <a:p>
            <a:r>
              <a:rPr lang="fr-FR" dirty="0"/>
              <a:t> D</a:t>
            </a:r>
          </a:p>
        </p:txBody>
      </p:sp>
      <p:sp>
        <p:nvSpPr>
          <p:cNvPr id="23" name="Rectangle 22">
            <a:extLst>
              <a:ext uri="{FF2B5EF4-FFF2-40B4-BE49-F238E27FC236}">
                <a16:creationId xmlns:a16="http://schemas.microsoft.com/office/drawing/2014/main" xmlns="" id="{46BD8622-4E77-40F7-8658-9D9580FB20D5}"/>
              </a:ext>
            </a:extLst>
          </p:cNvPr>
          <p:cNvSpPr/>
          <p:nvPr/>
        </p:nvSpPr>
        <p:spPr>
          <a:xfrm>
            <a:off x="4617281" y="1229402"/>
            <a:ext cx="1367883" cy="1190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3852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1"/>
          <p:cNvSpPr txBox="1"/>
          <p:nvPr/>
        </p:nvSpPr>
        <p:spPr>
          <a:xfrm>
            <a:off x="1215728" y="6071061"/>
            <a:ext cx="9694010" cy="461665"/>
          </a:xfrm>
          <a:prstGeom prst="rect">
            <a:avLst/>
          </a:prstGeom>
          <a:noFill/>
        </p:spPr>
        <p:txBody>
          <a:bodyPr wrap="square" rtlCol="0">
            <a:spAutoFit/>
          </a:bodyPr>
          <a:lstStyle/>
          <a:p>
            <a:r>
              <a:rPr lang="fr-FR" sz="2400" u="sng" dirty="0">
                <a:latin typeface="Arial" pitchFamily="34" charset="0"/>
                <a:cs typeface="Arial" pitchFamily="34" charset="0"/>
              </a:rPr>
              <a:t>Figure</a:t>
            </a:r>
            <a:r>
              <a:rPr lang="fr-FR" sz="2400" dirty="0">
                <a:latin typeface="Arial" pitchFamily="34" charset="0"/>
                <a:cs typeface="Arial" pitchFamily="34" charset="0"/>
              </a:rPr>
              <a:t> 4 : mesure des diamètres des carotides internes et externes.</a:t>
            </a:r>
          </a:p>
        </p:txBody>
      </p:sp>
      <p:sp>
        <p:nvSpPr>
          <p:cNvPr id="17" name="Titre 1">
            <a:extLst>
              <a:ext uri="{FF2B5EF4-FFF2-40B4-BE49-F238E27FC236}">
                <a16:creationId xmlns:a16="http://schemas.microsoft.com/office/drawing/2014/main" xmlns="" id="{75290052-5C51-4F42-B140-FF13E51773E7}"/>
              </a:ext>
            </a:extLst>
          </p:cNvPr>
          <p:cNvSpPr txBox="1">
            <a:spLocks/>
          </p:cNvSpPr>
          <p:nvPr/>
        </p:nvSpPr>
        <p:spPr>
          <a:xfrm>
            <a:off x="1375507" y="180242"/>
            <a:ext cx="9978293"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dirty="0">
                <a:solidFill>
                  <a:schemeClr val="tx1">
                    <a:lumMod val="95000"/>
                    <a:lumOff val="5000"/>
                  </a:schemeClr>
                </a:solidFill>
                <a:latin typeface="Arial" panose="020B0604020202020204" pitchFamily="34" charset="0"/>
                <a:cs typeface="Arial" panose="020B0604020202020204" pitchFamily="34" charset="0"/>
              </a:rPr>
              <a:t>Méthodologie               </a:t>
            </a:r>
            <a:r>
              <a:rPr lang="fr-FR" b="1" dirty="0" smtClean="0">
                <a:solidFill>
                  <a:schemeClr val="tx1">
                    <a:lumMod val="95000"/>
                    <a:lumOff val="5000"/>
                  </a:schemeClr>
                </a:solidFill>
                <a:latin typeface="Arial" panose="020B0604020202020204" pitchFamily="34" charset="0"/>
                <a:cs typeface="Arial" panose="020B0604020202020204" pitchFamily="34" charset="0"/>
              </a:rPr>
              <a:t>5/5</a:t>
            </a:r>
            <a:endParaRPr lang="fr-FR"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Rectangle 6"/>
          <p:cNvSpPr/>
          <p:nvPr/>
        </p:nvSpPr>
        <p:spPr>
          <a:xfrm>
            <a:off x="3882657" y="1798320"/>
            <a:ext cx="475983"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882657" y="5414785"/>
            <a:ext cx="582663" cy="361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879778" y="1570257"/>
            <a:ext cx="5942977" cy="52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879778" y="1798320"/>
            <a:ext cx="5696679"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6">
            <a:extLst>
              <a:ext uri="{FF2B5EF4-FFF2-40B4-BE49-F238E27FC236}">
                <a16:creationId xmlns:a16="http://schemas.microsoft.com/office/drawing/2014/main" xmlns="" id="{CAA604F6-592F-4943-A325-114B69D25DD9}"/>
              </a:ext>
            </a:extLst>
          </p:cNvPr>
          <p:cNvPicPr/>
          <p:nvPr/>
        </p:nvPicPr>
        <p:blipFill>
          <a:blip r:embed="rId3">
            <a:extLst>
              <a:ext uri="{28A0092B-C50C-407E-A947-70E740481C1C}">
                <a14:useLocalDpi xmlns:a14="http://schemas.microsoft.com/office/drawing/2010/main" val="0"/>
              </a:ext>
            </a:extLst>
          </a:blip>
          <a:stretch>
            <a:fillRect/>
          </a:stretch>
        </p:blipFill>
        <p:spPr>
          <a:xfrm>
            <a:off x="2029974" y="1178628"/>
            <a:ext cx="8013159" cy="4539521"/>
          </a:xfrm>
          <a:prstGeom prst="rect">
            <a:avLst/>
          </a:prstGeom>
        </p:spPr>
      </p:pic>
      <p:cxnSp>
        <p:nvCxnSpPr>
          <p:cNvPr id="14" name="Straight Arrow Connector 13">
            <a:extLst>
              <a:ext uri="{FF2B5EF4-FFF2-40B4-BE49-F238E27FC236}">
                <a16:creationId xmlns:a16="http://schemas.microsoft.com/office/drawing/2014/main" xmlns="" id="{3E560421-FCBC-45F6-9A98-1CDDA7EC59CD}"/>
              </a:ext>
            </a:extLst>
          </p:cNvPr>
          <p:cNvCxnSpPr>
            <a:cxnSpLocks/>
          </p:cNvCxnSpPr>
          <p:nvPr/>
        </p:nvCxnSpPr>
        <p:spPr>
          <a:xfrm flipV="1">
            <a:off x="5493137" y="3813243"/>
            <a:ext cx="0" cy="37298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9CAAA70-8E40-4EEF-832F-0258B09084F3}"/>
              </a:ext>
            </a:extLst>
          </p:cNvPr>
          <p:cNvCxnSpPr>
            <a:cxnSpLocks/>
          </p:cNvCxnSpPr>
          <p:nvPr/>
        </p:nvCxnSpPr>
        <p:spPr>
          <a:xfrm flipV="1">
            <a:off x="5473280" y="3241318"/>
            <a:ext cx="1" cy="341366"/>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9FF1B3A1-ECF9-41EA-9EC6-36E70DAC5E0B}"/>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12</a:t>
            </a:fld>
            <a:endParaRPr lang="fr-FR" sz="2400" dirty="0">
              <a:solidFill>
                <a:schemeClr val="tx1"/>
              </a:solidFill>
              <a:latin typeface="Arial" panose="020B0604020202020204" pitchFamily="34" charset="0"/>
              <a:cs typeface="Arial" panose="020B0604020202020204" pitchFamily="34" charset="0"/>
            </a:endParaRPr>
          </a:p>
        </p:txBody>
      </p:sp>
      <p:sp>
        <p:nvSpPr>
          <p:cNvPr id="18" name="Footer Placeholder 4">
            <a:extLst>
              <a:ext uri="{FF2B5EF4-FFF2-40B4-BE49-F238E27FC236}">
                <a16:creationId xmlns:a16="http://schemas.microsoft.com/office/drawing/2014/main" xmlns="" id="{09B636CF-0619-46CA-B52E-562751C781D3}"/>
              </a:ext>
            </a:extLst>
          </p:cNvPr>
          <p:cNvSpPr txBox="1">
            <a:spLocks/>
          </p:cNvSpPr>
          <p:nvPr/>
        </p:nvSpPr>
        <p:spPr>
          <a:xfrm>
            <a:off x="3646655" y="1032020"/>
            <a:ext cx="182662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0" dirty="0" err="1">
                <a:solidFill>
                  <a:schemeClr val="tx1"/>
                </a:solidFill>
              </a:rPr>
              <a:t>Jhhdjsklsnsww;wwwnwb</a:t>
            </a:r>
            <a:endParaRPr lang="fr-FR" sz="1000" dirty="0">
              <a:solidFill>
                <a:schemeClr val="tx1"/>
              </a:solidFill>
            </a:endParaRPr>
          </a:p>
        </p:txBody>
      </p:sp>
      <p:cxnSp>
        <p:nvCxnSpPr>
          <p:cNvPr id="15" name="Straight Arrow Connector 14">
            <a:extLst>
              <a:ext uri="{FF2B5EF4-FFF2-40B4-BE49-F238E27FC236}">
                <a16:creationId xmlns:a16="http://schemas.microsoft.com/office/drawing/2014/main" xmlns="" id="{29BB912B-E3C4-4906-B05A-14E597611B09}"/>
              </a:ext>
            </a:extLst>
          </p:cNvPr>
          <p:cNvCxnSpPr/>
          <p:nvPr/>
        </p:nvCxnSpPr>
        <p:spPr>
          <a:xfrm flipV="1">
            <a:off x="10311103" y="1620486"/>
            <a:ext cx="0" cy="100952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xmlns="" id="{19CA2C6D-D771-4F3D-AF00-23FF5427508B}"/>
              </a:ext>
            </a:extLst>
          </p:cNvPr>
          <p:cNvCxnSpPr/>
          <p:nvPr/>
        </p:nvCxnSpPr>
        <p:spPr>
          <a:xfrm>
            <a:off x="10311103" y="2630012"/>
            <a:ext cx="80205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xmlns="" id="{D02B455D-9ABD-4718-A442-9DAF2E2090B1}"/>
              </a:ext>
            </a:extLst>
          </p:cNvPr>
          <p:cNvSpPr txBox="1"/>
          <p:nvPr/>
        </p:nvSpPr>
        <p:spPr>
          <a:xfrm>
            <a:off x="10091184" y="1305126"/>
            <a:ext cx="442076" cy="369332"/>
          </a:xfrm>
          <a:prstGeom prst="rect">
            <a:avLst/>
          </a:prstGeom>
          <a:noFill/>
        </p:spPr>
        <p:txBody>
          <a:bodyPr wrap="square" rtlCol="0">
            <a:spAutoFit/>
          </a:bodyPr>
          <a:lstStyle/>
          <a:p>
            <a:r>
              <a:rPr lang="fr-FR" dirty="0"/>
              <a:t> H</a:t>
            </a:r>
          </a:p>
        </p:txBody>
      </p:sp>
      <p:sp>
        <p:nvSpPr>
          <p:cNvPr id="20" name="TextBox 19">
            <a:extLst>
              <a:ext uri="{FF2B5EF4-FFF2-40B4-BE49-F238E27FC236}">
                <a16:creationId xmlns:a16="http://schemas.microsoft.com/office/drawing/2014/main" xmlns="" id="{4E2920E6-78C1-48DF-A25B-6CF52AB55643}"/>
              </a:ext>
            </a:extLst>
          </p:cNvPr>
          <p:cNvSpPr txBox="1"/>
          <p:nvPr/>
        </p:nvSpPr>
        <p:spPr>
          <a:xfrm>
            <a:off x="11052677" y="2445346"/>
            <a:ext cx="442076" cy="369332"/>
          </a:xfrm>
          <a:prstGeom prst="rect">
            <a:avLst/>
          </a:prstGeom>
          <a:noFill/>
        </p:spPr>
        <p:txBody>
          <a:bodyPr wrap="square" rtlCol="0">
            <a:spAutoFit/>
          </a:bodyPr>
          <a:lstStyle/>
          <a:p>
            <a:r>
              <a:rPr lang="fr-FR" dirty="0"/>
              <a:t> D</a:t>
            </a:r>
          </a:p>
        </p:txBody>
      </p:sp>
      <p:sp>
        <p:nvSpPr>
          <p:cNvPr id="23" name="Rectangle 22">
            <a:extLst>
              <a:ext uri="{FF2B5EF4-FFF2-40B4-BE49-F238E27FC236}">
                <a16:creationId xmlns:a16="http://schemas.microsoft.com/office/drawing/2014/main" xmlns="" id="{EC125756-2C49-4EE4-8E0B-58AD238F0128}"/>
              </a:ext>
            </a:extLst>
          </p:cNvPr>
          <p:cNvSpPr/>
          <p:nvPr/>
        </p:nvSpPr>
        <p:spPr>
          <a:xfrm>
            <a:off x="4617281" y="1186826"/>
            <a:ext cx="1367883" cy="1190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05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10CEF302-C6A0-4EE6-8E1A-847760C53939}"/>
              </a:ext>
            </a:extLst>
          </p:cNvPr>
          <p:cNvSpPr>
            <a:spLocks noGrp="1"/>
          </p:cNvSpPr>
          <p:nvPr>
            <p:ph type="title"/>
          </p:nvPr>
        </p:nvSpPr>
        <p:spPr>
          <a:xfrm>
            <a:off x="548640" y="2870027"/>
            <a:ext cx="10515600" cy="848533"/>
          </a:xfrm>
          <a:solidFill>
            <a:schemeClr val="bg1"/>
          </a:solid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fr-FR" b="1" dirty="0">
                <a:solidFill>
                  <a:schemeClr val="tx1"/>
                </a:solidFill>
                <a:latin typeface="Arial" pitchFamily="34" charset="0"/>
                <a:cs typeface="Arial" pitchFamily="34" charset="0"/>
              </a:rPr>
              <a:t>Résultats et  Discussion</a:t>
            </a:r>
          </a:p>
        </p:txBody>
      </p:sp>
      <p:sp>
        <p:nvSpPr>
          <p:cNvPr id="3" name="Slide Number Placeholder 2">
            <a:extLst>
              <a:ext uri="{FF2B5EF4-FFF2-40B4-BE49-F238E27FC236}">
                <a16:creationId xmlns:a16="http://schemas.microsoft.com/office/drawing/2014/main" xmlns="" id="{F4B699A3-057D-46AE-B9D3-B074895A12B1}"/>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13</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070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63204" y="1857902"/>
            <a:ext cx="2933078" cy="1627185"/>
          </a:xfrm>
          <a:prstGeom prst="roundRect">
            <a:avLst/>
          </a:prstGeom>
          <a:ln w="57150">
            <a:solidFill>
              <a:srgbClr val="3333CC"/>
            </a:solidFill>
          </a:ln>
          <a:effectLst>
            <a:softEdge rad="31750"/>
          </a:effectLst>
          <a:scene3d>
            <a:camera prst="orthographicFront"/>
            <a:lightRig rig="threePt" dir="t"/>
          </a:scene3d>
          <a:sp3d>
            <a:bevelT w="139700" h="139700" prst="divot"/>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2000" b="1" dirty="0">
                <a:effectLst/>
                <a:latin typeface="Arial" panose="020B0604020202020204" pitchFamily="34" charset="0"/>
                <a:ea typeface="Calibri" panose="020F0502020204030204" pitchFamily="34" charset="0"/>
                <a:cs typeface="Arial" panose="020B0604020202020204" pitchFamily="34" charset="0"/>
              </a:rPr>
              <a:t>Nombre de patients Abordés</a:t>
            </a:r>
            <a:r>
              <a:rPr lang="fr-FR" dirty="0"/>
              <a:t> </a:t>
            </a:r>
          </a:p>
          <a:p>
            <a:pPr algn="ctr"/>
            <a:r>
              <a:rPr lang="fr-FR" sz="2400" b="1" dirty="0">
                <a:effectLst/>
                <a:latin typeface="Arial" panose="020B0604020202020204" pitchFamily="34" charset="0"/>
                <a:ea typeface="Calibri" panose="020F0502020204030204" pitchFamily="34" charset="0"/>
                <a:cs typeface="Arial" panose="020B0604020202020204" pitchFamily="34" charset="0"/>
              </a:rPr>
              <a:t>N = 138</a:t>
            </a:r>
          </a:p>
        </p:txBody>
      </p:sp>
      <p:sp>
        <p:nvSpPr>
          <p:cNvPr id="14" name="Rounded Rectangle 13"/>
          <p:cNvSpPr/>
          <p:nvPr/>
        </p:nvSpPr>
        <p:spPr>
          <a:xfrm>
            <a:off x="3597907" y="4597171"/>
            <a:ext cx="2842671" cy="1032716"/>
          </a:xfrm>
          <a:prstGeom prst="roundRect">
            <a:avLst/>
          </a:prstGeom>
          <a:ln w="57150">
            <a:solidFill>
              <a:srgbClr val="C00000"/>
            </a:solidFill>
          </a:ln>
          <a:effectLst>
            <a:softEdge rad="31750"/>
          </a:effectLst>
          <a:scene3d>
            <a:camera prst="orthographicFront"/>
            <a:lightRig rig="threePt" dir="t"/>
          </a:scene3d>
          <a:sp3d>
            <a:bevelT w="139700" h="139700" prst="divot"/>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fr-FR" sz="2400" b="1" dirty="0">
                <a:latin typeface="Arial" panose="020B0604020202020204" pitchFamily="34" charset="0"/>
                <a:ea typeface="Calibri" panose="020F0502020204030204" pitchFamily="34" charset="0"/>
                <a:cs typeface="Arial" panose="020B0604020202020204" pitchFamily="34" charset="0"/>
              </a:rPr>
              <a:t>Non inclus N</a:t>
            </a:r>
            <a:r>
              <a:rPr lang="fr-FR" sz="2400" dirty="0">
                <a:latin typeface="Arial" panose="020B0604020202020204" pitchFamily="34" charset="0"/>
                <a:ea typeface="Calibri" panose="020F0502020204030204" pitchFamily="34" charset="0"/>
                <a:cs typeface="Arial" panose="020B0604020202020204" pitchFamily="34" charset="0"/>
              </a:rPr>
              <a:t> </a:t>
            </a:r>
            <a:r>
              <a:rPr lang="fr-FR" sz="2400" b="1" dirty="0">
                <a:latin typeface="Arial" panose="020B0604020202020204" pitchFamily="34" charset="0"/>
                <a:ea typeface="Calibri" panose="020F0502020204030204" pitchFamily="34" charset="0"/>
                <a:cs typeface="Arial" panose="020B0604020202020204" pitchFamily="34" charset="0"/>
              </a:rPr>
              <a:t>= 34</a:t>
            </a:r>
            <a:r>
              <a:rPr lang="fr-FR" sz="2400" b="1" dirty="0">
                <a:effectLst/>
                <a:latin typeface="Arial" panose="020B0604020202020204" pitchFamily="34" charset="0"/>
                <a:ea typeface="Calibri" panose="020F0502020204030204" pitchFamily="34"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le 16"/>
          <p:cNvSpPr/>
          <p:nvPr/>
        </p:nvSpPr>
        <p:spPr>
          <a:xfrm>
            <a:off x="6818716" y="4576964"/>
            <a:ext cx="2485631" cy="1032716"/>
          </a:xfrm>
          <a:prstGeom prst="roundRect">
            <a:avLst/>
          </a:prstGeom>
          <a:ln w="57150">
            <a:solidFill>
              <a:srgbClr val="C00000"/>
            </a:solidFill>
          </a:ln>
          <a:effectLst>
            <a:softEdge rad="31750"/>
          </a:effectLst>
          <a:scene3d>
            <a:camera prst="orthographicFront"/>
            <a:lightRig rig="threePt" dir="t"/>
          </a:scene3d>
          <a:sp3d>
            <a:bevelT w="139700" h="139700" prst="divot"/>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latin typeface="Arial" panose="020B0604020202020204" pitchFamily="34" charset="0"/>
                <a:ea typeface="Calibri" panose="020F0502020204030204" pitchFamily="34" charset="0"/>
                <a:cs typeface="Arial" panose="020B0604020202020204" pitchFamily="34" charset="0"/>
              </a:rPr>
              <a:t>Exclus N = 8</a:t>
            </a:r>
            <a:endParaRPr lang="fr-FR"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ounded Rectangle 18"/>
          <p:cNvSpPr/>
          <p:nvPr/>
        </p:nvSpPr>
        <p:spPr>
          <a:xfrm>
            <a:off x="8602627" y="1624263"/>
            <a:ext cx="2658931" cy="2161508"/>
          </a:xfrm>
          <a:prstGeom prst="roundRect">
            <a:avLst/>
          </a:prstGeom>
          <a:ln w="57150">
            <a:solidFill>
              <a:srgbClr val="3333CC"/>
            </a:solidFill>
          </a:ln>
          <a:effectLst>
            <a:softEdge rad="31750"/>
          </a:effectLst>
          <a:scene3d>
            <a:camera prst="orthographicFront"/>
            <a:lightRig rig="threePt" dir="t"/>
          </a:scene3d>
          <a:sp3d>
            <a:bevelT w="139700" h="139700" prst="divot"/>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b="1" dirty="0">
                <a:effectLst/>
                <a:latin typeface="Arial" panose="020B0604020202020204" pitchFamily="34" charset="0"/>
                <a:ea typeface="Calibri" panose="020F0502020204030204" pitchFamily="34" charset="0"/>
                <a:cs typeface="Arial" panose="020B0604020202020204" pitchFamily="34" charset="0"/>
              </a:rPr>
              <a:t>Nombre définitif</a:t>
            </a:r>
          </a:p>
          <a:p>
            <a:pPr algn="ctr">
              <a:lnSpc>
                <a:spcPct val="115000"/>
              </a:lnSpc>
              <a:spcAft>
                <a:spcPts val="1000"/>
              </a:spcAft>
            </a:pPr>
            <a:r>
              <a:rPr lang="fr-FR"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 = </a:t>
            </a:r>
            <a:r>
              <a:rPr lang="fr-FR" sz="2400" b="1" dirty="0">
                <a:solidFill>
                  <a:srgbClr val="FF0000"/>
                </a:solidFill>
                <a:latin typeface="Arial" panose="020B0604020202020204" pitchFamily="34" charset="0"/>
                <a:ea typeface="Calibri" panose="020F0502020204030204" pitchFamily="34" charset="0"/>
                <a:cs typeface="Arial" panose="020B0604020202020204" pitchFamily="34" charset="0"/>
              </a:rPr>
              <a:t>75</a:t>
            </a: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Right Arrow 22"/>
          <p:cNvSpPr/>
          <p:nvPr/>
        </p:nvSpPr>
        <p:spPr>
          <a:xfrm>
            <a:off x="4896281" y="2494735"/>
            <a:ext cx="3706345" cy="293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Down Arrow 26"/>
          <p:cNvSpPr/>
          <p:nvPr/>
        </p:nvSpPr>
        <p:spPr>
          <a:xfrm>
            <a:off x="5272326" y="2641388"/>
            <a:ext cx="245363" cy="1898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Down Arrow 27"/>
          <p:cNvSpPr/>
          <p:nvPr/>
        </p:nvSpPr>
        <p:spPr>
          <a:xfrm>
            <a:off x="7744834" y="2657893"/>
            <a:ext cx="316697" cy="19216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29"/>
          <p:cNvSpPr txBox="1"/>
          <p:nvPr/>
        </p:nvSpPr>
        <p:spPr>
          <a:xfrm>
            <a:off x="983775" y="6065429"/>
            <a:ext cx="7077756" cy="461665"/>
          </a:xfrm>
          <a:prstGeom prst="rect">
            <a:avLst/>
          </a:prstGeom>
          <a:noFill/>
        </p:spPr>
        <p:txBody>
          <a:bodyPr wrap="square" rtlCol="0">
            <a:spAutoFit/>
          </a:bodyPr>
          <a:lstStyle/>
          <a:p>
            <a:pPr algn="ctr"/>
            <a:r>
              <a:rPr lang="fr-FR" sz="2400" u="sng" dirty="0">
                <a:latin typeface="Arial" pitchFamily="34" charset="0"/>
                <a:cs typeface="Arial" pitchFamily="34" charset="0"/>
              </a:rPr>
              <a:t>Figure</a:t>
            </a:r>
            <a:r>
              <a:rPr lang="fr-FR" sz="2400" dirty="0">
                <a:latin typeface="Arial" pitchFamily="34" charset="0"/>
                <a:cs typeface="Arial" pitchFamily="34" charset="0"/>
              </a:rPr>
              <a:t> 6 : diagramme de flux </a:t>
            </a:r>
            <a:endParaRPr lang="fr-FR" sz="2400" i="1" dirty="0">
              <a:latin typeface="Arial" pitchFamily="34" charset="0"/>
              <a:cs typeface="Arial" pitchFamily="34" charset="0"/>
            </a:endParaRPr>
          </a:p>
        </p:txBody>
      </p:sp>
      <p:sp>
        <p:nvSpPr>
          <p:cNvPr id="21" name="Titre 1">
            <a:extLst>
              <a:ext uri="{FF2B5EF4-FFF2-40B4-BE49-F238E27FC236}">
                <a16:creationId xmlns:a16="http://schemas.microsoft.com/office/drawing/2014/main" xmlns="" id="{75290052-5C51-4F42-B140-FF13E51773E7}"/>
              </a:ext>
            </a:extLst>
          </p:cNvPr>
          <p:cNvSpPr txBox="1">
            <a:spLocks/>
          </p:cNvSpPr>
          <p:nvPr/>
        </p:nvSpPr>
        <p:spPr>
          <a:xfrm>
            <a:off x="1843284" y="330906"/>
            <a:ext cx="9539287"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Aft>
                <a:spcPts val="600"/>
              </a:spcAft>
            </a:pPr>
            <a:r>
              <a:rPr lang="fr-FR" sz="3600" b="1" dirty="0">
                <a:solidFill>
                  <a:schemeClr val="tx1"/>
                </a:solidFill>
                <a:latin typeface="Arial" pitchFamily="34" charset="0"/>
                <a:cs typeface="Arial" pitchFamily="34" charset="0"/>
              </a:rPr>
              <a:t>Résultats                        </a:t>
            </a:r>
            <a:r>
              <a:rPr lang="fr-FR" sz="3600" b="1" dirty="0" smtClean="0">
                <a:solidFill>
                  <a:schemeClr val="tx1"/>
                </a:solidFill>
                <a:latin typeface="Arial" pitchFamily="34" charset="0"/>
                <a:cs typeface="Arial" pitchFamily="34" charset="0"/>
              </a:rPr>
              <a:t>1/11 </a:t>
            </a:r>
            <a:endParaRPr lang="fr-FR" sz="3600" b="1" dirty="0">
              <a:solidFill>
                <a:schemeClr val="tx1"/>
              </a:solidFill>
              <a:latin typeface="Arial" pitchFamily="34" charset="0"/>
              <a:cs typeface="Arial" pitchFamily="34" charset="0"/>
            </a:endParaRPr>
          </a:p>
        </p:txBody>
      </p:sp>
      <p:sp>
        <p:nvSpPr>
          <p:cNvPr id="3" name="Slide Number Placeholder 2">
            <a:extLst>
              <a:ext uri="{FF2B5EF4-FFF2-40B4-BE49-F238E27FC236}">
                <a16:creationId xmlns:a16="http://schemas.microsoft.com/office/drawing/2014/main" xmlns="" id="{0E45DC0B-E10E-4A86-B2A9-DDA2FBDC3DCE}"/>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14</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42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10CEF302-C6A0-4EE6-8E1A-847760C53939}"/>
              </a:ext>
            </a:extLst>
          </p:cNvPr>
          <p:cNvSpPr>
            <a:spLocks noGrp="1"/>
          </p:cNvSpPr>
          <p:nvPr>
            <p:ph type="title"/>
          </p:nvPr>
        </p:nvSpPr>
        <p:spPr>
          <a:xfrm>
            <a:off x="1338263" y="165563"/>
            <a:ext cx="10015537"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r>
              <a:rPr lang="fr-FR" b="1" dirty="0">
                <a:solidFill>
                  <a:schemeClr val="tx1"/>
                </a:solidFill>
                <a:latin typeface="Arial" pitchFamily="34" charset="0"/>
                <a:cs typeface="Arial" pitchFamily="34" charset="0"/>
              </a:rPr>
              <a:t>Résultats</a:t>
            </a:r>
            <a:r>
              <a:rPr lang="fr-FR" dirty="0">
                <a:solidFill>
                  <a:schemeClr val="tx1"/>
                </a:solidFill>
                <a:latin typeface="Arial" pitchFamily="34" charset="0"/>
                <a:cs typeface="Arial" pitchFamily="34" charset="0"/>
              </a:rPr>
              <a:t>                    </a:t>
            </a:r>
            <a:r>
              <a:rPr lang="fr-FR" b="1" dirty="0" smtClean="0">
                <a:solidFill>
                  <a:schemeClr val="tx1"/>
                </a:solidFill>
                <a:latin typeface="Arial" pitchFamily="34" charset="0"/>
                <a:cs typeface="Arial" pitchFamily="34" charset="0"/>
              </a:rPr>
              <a:t>2/11</a:t>
            </a: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endParaRPr lang="fr-CM"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2FBA5D53-38CF-4E17-A6BB-41F77A2B1D61}"/>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15</a:t>
            </a:fld>
            <a:endParaRPr lang="fr-FR" sz="2400" dirty="0">
              <a:solidFill>
                <a:schemeClr val="tx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A6D34789-1238-40EB-BC3F-CA3CC7026299}"/>
              </a:ext>
            </a:extLst>
          </p:cNvPr>
          <p:cNvSpPr/>
          <p:nvPr/>
        </p:nvSpPr>
        <p:spPr>
          <a:xfrm>
            <a:off x="1338262" y="2341738"/>
            <a:ext cx="10015536" cy="1909305"/>
          </a:xfrm>
          <a:prstGeom prst="rect">
            <a:avLst/>
          </a:prstGeom>
        </p:spPr>
        <p:txBody>
          <a:bodyPr wrap="square">
            <a:spAutoFit/>
          </a:bodyPr>
          <a:lstStyle/>
          <a:p>
            <a:pPr marL="457200" indent="-457200">
              <a:lnSpc>
                <a:spcPct val="200000"/>
              </a:lnSpc>
              <a:spcBef>
                <a:spcPts val="0"/>
              </a:spcBef>
              <a:buFont typeface="Wingdings" panose="05000000000000000000" pitchFamily="2" charset="2"/>
              <a:buChar char="Ø"/>
            </a:pPr>
            <a:r>
              <a:rPr lang="fr-FR" sz="3200" b="1" dirty="0">
                <a:latin typeface="Arial" panose="020B0604020202020204" pitchFamily="34" charset="0"/>
                <a:cs typeface="Arial" panose="020B0604020202020204" pitchFamily="34" charset="0"/>
              </a:rPr>
              <a:t>Femme 65,3 %       Sex-ratio :</a:t>
            </a:r>
            <a:r>
              <a:rPr lang="fr-FR" sz="3200" dirty="0">
                <a:latin typeface="Arial" panose="020B0604020202020204" pitchFamily="34" charset="0"/>
                <a:cs typeface="Arial" panose="020B0604020202020204" pitchFamily="34" charset="0"/>
              </a:rPr>
              <a:t> 0,5</a:t>
            </a:r>
          </a:p>
          <a:p>
            <a:pPr marL="457200" indent="-457200">
              <a:lnSpc>
                <a:spcPct val="200000"/>
              </a:lnSpc>
              <a:spcBef>
                <a:spcPts val="0"/>
              </a:spcBef>
              <a:buFont typeface="Wingdings" panose="05000000000000000000" pitchFamily="2" charset="2"/>
              <a:buChar char="Ø"/>
            </a:pPr>
            <a:r>
              <a:rPr lang="fr-FR" sz="3200" b="1" dirty="0">
                <a:latin typeface="Arial" panose="020B0604020202020204" pitchFamily="34" charset="0"/>
                <a:cs typeface="Arial" panose="020B0604020202020204" pitchFamily="34" charset="0"/>
              </a:rPr>
              <a:t>Age moyen:</a:t>
            </a:r>
            <a:r>
              <a:rPr lang="fr-FR" sz="3200" dirty="0">
                <a:latin typeface="Arial" panose="020B0604020202020204" pitchFamily="34" charset="0"/>
                <a:cs typeface="Arial" panose="020B0604020202020204" pitchFamily="34" charset="0"/>
              </a:rPr>
              <a:t>  62,9 ± 8,8 ans</a:t>
            </a:r>
          </a:p>
        </p:txBody>
      </p:sp>
      <p:sp>
        <p:nvSpPr>
          <p:cNvPr id="5" name="TextBox 4">
            <a:extLst>
              <a:ext uri="{FF2B5EF4-FFF2-40B4-BE49-F238E27FC236}">
                <a16:creationId xmlns:a16="http://schemas.microsoft.com/office/drawing/2014/main" xmlns="" id="{F24A9697-B1A5-49F4-965F-C33D7AD43FF6}"/>
              </a:ext>
            </a:extLst>
          </p:cNvPr>
          <p:cNvSpPr txBox="1"/>
          <p:nvPr/>
        </p:nvSpPr>
        <p:spPr>
          <a:xfrm>
            <a:off x="1634097" y="6277302"/>
            <a:ext cx="5257800" cy="523220"/>
          </a:xfrm>
          <a:prstGeom prst="rect">
            <a:avLst/>
          </a:prstGeom>
          <a:noFill/>
        </p:spPr>
        <p:txBody>
          <a:bodyPr wrap="square" rtlCol="0">
            <a:spAutoFit/>
          </a:bodyPr>
          <a:lstStyle/>
          <a:p>
            <a:r>
              <a:rPr lang="fr-FR" sz="1400" dirty="0" err="1">
                <a:latin typeface="Arial" panose="020B0604020202020204" pitchFamily="34" charset="0"/>
                <a:cs typeface="Arial" panose="020B0604020202020204" pitchFamily="34" charset="0"/>
              </a:rPr>
              <a:t>Houenassi</a:t>
            </a:r>
            <a:r>
              <a:rPr lang="fr-FR" sz="1400" dirty="0">
                <a:latin typeface="Arial" panose="020B0604020202020204" pitchFamily="34" charset="0"/>
                <a:cs typeface="Arial" panose="020B0604020202020204" pitchFamily="34" charset="0"/>
              </a:rPr>
              <a:t> et </a:t>
            </a:r>
            <a:r>
              <a:rPr lang="fr-FR" sz="1400" i="1" dirty="0">
                <a:latin typeface="Arial" panose="020B0604020202020204" pitchFamily="34" charset="0"/>
                <a:cs typeface="Arial" panose="020B0604020202020204" pitchFamily="34" charset="0"/>
              </a:rPr>
              <a:t>al</a:t>
            </a:r>
            <a:r>
              <a:rPr lang="fr-FR" sz="1400" dirty="0">
                <a:latin typeface="Arial" panose="020B0604020202020204" pitchFamily="34" charset="0"/>
                <a:cs typeface="Arial" panose="020B0604020202020204" pitchFamily="34" charset="0"/>
              </a:rPr>
              <a:t>.</a:t>
            </a:r>
            <a:endParaRPr lang="fr-FR" sz="1400" i="1" dirty="0">
              <a:latin typeface="Arial" panose="020B0604020202020204" pitchFamily="34" charset="0"/>
              <a:cs typeface="Arial" pitchFamily="34" charset="0"/>
            </a:endParaRPr>
          </a:p>
          <a:p>
            <a:endParaRPr lang="fr-FR" sz="1400" i="1" dirty="0">
              <a:latin typeface="Arial" panose="020B0604020202020204" pitchFamily="34" charset="0"/>
              <a:cs typeface="Arial" pitchFamily="34" charset="0"/>
            </a:endParaRPr>
          </a:p>
        </p:txBody>
      </p:sp>
    </p:spTree>
    <p:extLst>
      <p:ext uri="{BB962C8B-B14F-4D97-AF65-F5344CB8AC3E}">
        <p14:creationId xmlns:p14="http://schemas.microsoft.com/office/powerpoint/2010/main" val="4150102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10CEF302-C6A0-4EE6-8E1A-847760C53939}"/>
              </a:ext>
            </a:extLst>
          </p:cNvPr>
          <p:cNvSpPr>
            <a:spLocks noGrp="1"/>
          </p:cNvSpPr>
          <p:nvPr>
            <p:ph type="title"/>
          </p:nvPr>
        </p:nvSpPr>
        <p:spPr>
          <a:xfrm>
            <a:off x="1338263" y="165563"/>
            <a:ext cx="10015537"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r>
              <a:rPr lang="fr-FR" b="1" dirty="0">
                <a:solidFill>
                  <a:schemeClr val="tx1"/>
                </a:solidFill>
                <a:latin typeface="Arial" pitchFamily="34" charset="0"/>
                <a:cs typeface="Arial" pitchFamily="34" charset="0"/>
              </a:rPr>
              <a:t>Résultats                   </a:t>
            </a:r>
            <a:r>
              <a:rPr lang="fr-FR" b="1" dirty="0" smtClean="0">
                <a:solidFill>
                  <a:schemeClr val="tx1"/>
                </a:solidFill>
                <a:latin typeface="Arial" pitchFamily="34" charset="0"/>
                <a:cs typeface="Arial" pitchFamily="34" charset="0"/>
              </a:rPr>
              <a:t>3/11</a:t>
            </a: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endParaRPr lang="fr-CM"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2FBA5D53-38CF-4E17-A6BB-41F77A2B1D61}"/>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16</a:t>
            </a:fld>
            <a:endParaRPr lang="fr-FR" sz="2400" dirty="0">
              <a:solidFill>
                <a:schemeClr val="tx1"/>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xmlns="" id="{4A69BE35-08F9-4DE1-8EAD-F65811256F36}"/>
              </a:ext>
            </a:extLst>
          </p:cNvPr>
          <p:cNvGraphicFramePr/>
          <p:nvPr>
            <p:extLst>
              <p:ext uri="{D42A27DB-BD31-4B8C-83A1-F6EECF244321}">
                <p14:modId xmlns:p14="http://schemas.microsoft.com/office/powerpoint/2010/main" val="2072155889"/>
              </p:ext>
            </p:extLst>
          </p:nvPr>
        </p:nvGraphicFramePr>
        <p:xfrm>
          <a:off x="1338263" y="1471883"/>
          <a:ext cx="8128000" cy="4787927"/>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29">
            <a:extLst>
              <a:ext uri="{FF2B5EF4-FFF2-40B4-BE49-F238E27FC236}">
                <a16:creationId xmlns:a16="http://schemas.microsoft.com/office/drawing/2014/main" xmlns="" id="{B6BC667A-EDF4-40ED-9567-293CF1CEF4C4}"/>
              </a:ext>
            </a:extLst>
          </p:cNvPr>
          <p:cNvSpPr txBox="1"/>
          <p:nvPr/>
        </p:nvSpPr>
        <p:spPr>
          <a:xfrm>
            <a:off x="838200" y="6259810"/>
            <a:ext cx="7077756" cy="461665"/>
          </a:xfrm>
          <a:prstGeom prst="rect">
            <a:avLst/>
          </a:prstGeom>
          <a:noFill/>
        </p:spPr>
        <p:txBody>
          <a:bodyPr wrap="square" rtlCol="0">
            <a:spAutoFit/>
          </a:bodyPr>
          <a:lstStyle/>
          <a:p>
            <a:pPr algn="ctr"/>
            <a:r>
              <a:rPr lang="fr-FR" sz="2400" u="sng" dirty="0">
                <a:latin typeface="Arial" pitchFamily="34" charset="0"/>
                <a:cs typeface="Arial" pitchFamily="34" charset="0"/>
              </a:rPr>
              <a:t>Figure</a:t>
            </a:r>
            <a:r>
              <a:rPr lang="fr-FR" sz="2400" dirty="0">
                <a:latin typeface="Arial" pitchFamily="34" charset="0"/>
                <a:cs typeface="Arial" pitchFamily="34" charset="0"/>
              </a:rPr>
              <a:t> 7 : tranches d'âge</a:t>
            </a:r>
            <a:endParaRPr lang="fr-FR" sz="2400" i="1" dirty="0">
              <a:latin typeface="Arial" pitchFamily="34" charset="0"/>
              <a:cs typeface="Arial" pitchFamily="34" charset="0"/>
            </a:endParaRPr>
          </a:p>
        </p:txBody>
      </p:sp>
    </p:spTree>
    <p:extLst>
      <p:ext uri="{BB962C8B-B14F-4D97-AF65-F5344CB8AC3E}">
        <p14:creationId xmlns:p14="http://schemas.microsoft.com/office/powerpoint/2010/main" val="643676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xmlns="" id="{10CEF302-C6A0-4EE6-8E1A-847760C53939}"/>
              </a:ext>
            </a:extLst>
          </p:cNvPr>
          <p:cNvSpPr>
            <a:spLocks noGrp="1"/>
          </p:cNvSpPr>
          <p:nvPr>
            <p:ph type="title"/>
          </p:nvPr>
        </p:nvSpPr>
        <p:spPr>
          <a:xfrm>
            <a:off x="1094792" y="136525"/>
            <a:ext cx="10725734"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r>
              <a:rPr lang="fr-FR" b="1" dirty="0">
                <a:solidFill>
                  <a:schemeClr val="tx1"/>
                </a:solidFill>
                <a:latin typeface="Arial" pitchFamily="34" charset="0"/>
                <a:cs typeface="Arial" pitchFamily="34" charset="0"/>
              </a:rPr>
              <a:t>Résultats                        </a:t>
            </a:r>
            <a:r>
              <a:rPr lang="fr-FR" b="1" dirty="0" smtClean="0">
                <a:solidFill>
                  <a:schemeClr val="tx1"/>
                </a:solidFill>
                <a:latin typeface="Arial" pitchFamily="34" charset="0"/>
                <a:cs typeface="Arial" pitchFamily="34" charset="0"/>
              </a:rPr>
              <a:t>4/11</a:t>
            </a: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endParaRPr lang="fr-CM"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338263" y="1143712"/>
            <a:ext cx="8691563" cy="461665"/>
          </a:xfrm>
          <a:prstGeom prst="rect">
            <a:avLst/>
          </a:prstGeom>
        </p:spPr>
        <p:txBody>
          <a:bodyPr wrap="square">
            <a:spAutoFit/>
          </a:bodyPr>
          <a:lstStyle/>
          <a:p>
            <a:pPr>
              <a:defRPr/>
            </a:pPr>
            <a:r>
              <a:rPr lang="fr-FR" sz="2400" u="sng" dirty="0">
                <a:latin typeface="Arial" pitchFamily="34" charset="0"/>
                <a:cs typeface="Arial" pitchFamily="34" charset="0"/>
              </a:rPr>
              <a:t>Tableau</a:t>
            </a:r>
            <a:r>
              <a:rPr lang="fr-FR" sz="2400" dirty="0">
                <a:latin typeface="Arial" pitchFamily="34" charset="0"/>
                <a:cs typeface="Arial" pitchFamily="34" charset="0"/>
              </a:rPr>
              <a:t> I : </a:t>
            </a:r>
            <a:r>
              <a:rPr lang="fr-FR" sz="2400" dirty="0"/>
              <a:t>fréquence des facteurs de risque cardiovasculaires</a:t>
            </a:r>
            <a:r>
              <a:rPr lang="fr-FR" dirty="0"/>
              <a:t>.</a:t>
            </a:r>
            <a:endParaRPr lang="fr-FR" sz="2400"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19523727"/>
              </p:ext>
            </p:extLst>
          </p:nvPr>
        </p:nvGraphicFramePr>
        <p:xfrm>
          <a:off x="1094792" y="1672935"/>
          <a:ext cx="10637185" cy="4649436"/>
        </p:xfrm>
        <a:graphic>
          <a:graphicData uri="http://schemas.openxmlformats.org/drawingml/2006/table">
            <a:tbl>
              <a:tblPr firstRow="1" bandRow="1">
                <a:tableStyleId>{2D5ABB26-0587-4C30-8999-92F81FD0307C}</a:tableStyleId>
              </a:tblPr>
              <a:tblGrid>
                <a:gridCol w="4290235">
                  <a:extLst>
                    <a:ext uri="{9D8B030D-6E8A-4147-A177-3AD203B41FA5}">
                      <a16:colId xmlns:a16="http://schemas.microsoft.com/office/drawing/2014/main" xmlns="" val="2160439463"/>
                    </a:ext>
                  </a:extLst>
                </a:gridCol>
                <a:gridCol w="4339935">
                  <a:extLst>
                    <a:ext uri="{9D8B030D-6E8A-4147-A177-3AD203B41FA5}">
                      <a16:colId xmlns:a16="http://schemas.microsoft.com/office/drawing/2014/main" xmlns="" val="2282412758"/>
                    </a:ext>
                  </a:extLst>
                </a:gridCol>
                <a:gridCol w="2007015">
                  <a:extLst>
                    <a:ext uri="{9D8B030D-6E8A-4147-A177-3AD203B41FA5}">
                      <a16:colId xmlns:a16="http://schemas.microsoft.com/office/drawing/2014/main" xmlns="" val="4199441714"/>
                    </a:ext>
                  </a:extLst>
                </a:gridCol>
              </a:tblGrid>
              <a:tr h="808956">
                <a:tc>
                  <a:txBody>
                    <a:bodyPr/>
                    <a:lstStyle/>
                    <a:p>
                      <a:pPr>
                        <a:lnSpc>
                          <a:spcPct val="100000"/>
                        </a:lnSpc>
                        <a:spcBef>
                          <a:spcPts val="1000"/>
                        </a:spcBef>
                        <a:spcAft>
                          <a:spcPts val="600"/>
                        </a:spcAft>
                      </a:pPr>
                      <a:r>
                        <a:rPr lang="fr-FR" sz="2400" baseline="0" dirty="0">
                          <a:solidFill>
                            <a:schemeClr val="tx1"/>
                          </a:solidFill>
                          <a:effectLst/>
                        </a:rPr>
                        <a:t>Facteurs de risque </a:t>
                      </a:r>
                      <a:endParaRPr lang="fr-FR" sz="2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1000"/>
                        </a:spcBef>
                        <a:spcAft>
                          <a:spcPts val="600"/>
                        </a:spcAft>
                      </a:pPr>
                      <a:r>
                        <a:rPr lang="fr-FR" sz="2400" dirty="0">
                          <a:solidFill>
                            <a:schemeClr val="tx1"/>
                          </a:solidFill>
                          <a:effectLst/>
                        </a:rPr>
                        <a:t>                    Effectifs </a:t>
                      </a:r>
                      <a:endParaRPr lang="fr-FR" sz="2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1000"/>
                        </a:spcBef>
                        <a:spcAft>
                          <a:spcPts val="600"/>
                        </a:spcAft>
                      </a:pPr>
                      <a:r>
                        <a:rPr lang="fr-FR" sz="2400" dirty="0">
                          <a:solidFill>
                            <a:schemeClr val="tx1"/>
                          </a:solidFill>
                          <a:effectLst/>
                        </a:rPr>
                        <a:t>  pourcentages</a:t>
                      </a:r>
                      <a:endParaRPr lang="fr-FR" sz="2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0147839"/>
                  </a:ext>
                </a:extLst>
              </a:tr>
              <a:tr h="481254">
                <a:tc>
                  <a:txBody>
                    <a:bodyPr/>
                    <a:lstStyle/>
                    <a:p>
                      <a:pPr algn="just">
                        <a:lnSpc>
                          <a:spcPct val="150000"/>
                        </a:lnSpc>
                        <a:spcAft>
                          <a:spcPts val="0"/>
                        </a:spcAft>
                      </a:pPr>
                      <a:r>
                        <a:rPr lang="fr-FR" sz="2400" dirty="0">
                          <a:effectLst/>
                        </a:rPr>
                        <a:t> Sédentarité</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fr-FR" sz="2400" dirty="0">
                          <a:solidFill>
                            <a:srgbClr val="000000"/>
                          </a:solidFill>
                          <a:effectLst/>
                        </a:rPr>
                        <a:t>71</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fr-FR" sz="2400" dirty="0">
                          <a:solidFill>
                            <a:srgbClr val="000000"/>
                          </a:solidFill>
                          <a:effectLst/>
                        </a:rPr>
                        <a:t>94,7</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65028880"/>
                  </a:ext>
                </a:extLst>
              </a:tr>
              <a:tr h="481254">
                <a:tc>
                  <a:txBody>
                    <a:bodyPr/>
                    <a:lstStyle/>
                    <a:p>
                      <a:pPr algn="just">
                        <a:lnSpc>
                          <a:spcPct val="150000"/>
                        </a:lnSpc>
                        <a:spcAft>
                          <a:spcPts val="0"/>
                        </a:spcAft>
                      </a:pPr>
                      <a:r>
                        <a:rPr lang="fr-FR" sz="2400" dirty="0">
                          <a:effectLst/>
                        </a:rPr>
                        <a:t> Hypertension artérielle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400">
                          <a:solidFill>
                            <a:srgbClr val="000000"/>
                          </a:solidFill>
                          <a:effectLst/>
                        </a:rPr>
                        <a:t>70</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400">
                          <a:solidFill>
                            <a:srgbClr val="000000"/>
                          </a:solidFill>
                          <a:effectLst/>
                        </a:rPr>
                        <a:t>93,3</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68466179"/>
                  </a:ext>
                </a:extLst>
              </a:tr>
              <a:tr h="481254">
                <a:tc>
                  <a:txBody>
                    <a:bodyPr/>
                    <a:lstStyle/>
                    <a:p>
                      <a:pPr algn="just">
                        <a:lnSpc>
                          <a:spcPct val="150000"/>
                        </a:lnSpc>
                        <a:spcAft>
                          <a:spcPts val="0"/>
                        </a:spcAft>
                      </a:pPr>
                      <a:r>
                        <a:rPr lang="fr-FR" sz="2400" dirty="0">
                          <a:effectLst/>
                        </a:rPr>
                        <a:t> Diabète de type 2</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400">
                          <a:solidFill>
                            <a:srgbClr val="000000"/>
                          </a:solidFill>
                          <a:effectLst/>
                        </a:rPr>
                        <a:t>26</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400" dirty="0">
                          <a:solidFill>
                            <a:srgbClr val="000000"/>
                          </a:solidFill>
                          <a:effectLst/>
                        </a:rPr>
                        <a:t>34,7</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14316624"/>
                  </a:ext>
                </a:extLst>
              </a:tr>
              <a:tr h="481254">
                <a:tc>
                  <a:txBody>
                    <a:bodyPr/>
                    <a:lstStyle/>
                    <a:p>
                      <a:pPr algn="just">
                        <a:lnSpc>
                          <a:spcPct val="150000"/>
                        </a:lnSpc>
                        <a:spcAft>
                          <a:spcPts val="0"/>
                        </a:spcAft>
                      </a:pPr>
                      <a:r>
                        <a:rPr lang="fr-FR" sz="2400" dirty="0">
                          <a:effectLst/>
                        </a:rPr>
                        <a:t> Tabagisme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400">
                          <a:solidFill>
                            <a:srgbClr val="000000"/>
                          </a:solidFill>
                          <a:effectLst/>
                        </a:rPr>
                        <a:t>7</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400">
                          <a:solidFill>
                            <a:srgbClr val="000000"/>
                          </a:solidFill>
                          <a:effectLst/>
                        </a:rPr>
                        <a:t>9,3</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052275743"/>
                  </a:ext>
                </a:extLst>
              </a:tr>
              <a:tr h="481254">
                <a:tc>
                  <a:txBody>
                    <a:bodyPr/>
                    <a:lstStyle/>
                    <a:p>
                      <a:pPr algn="just">
                        <a:lnSpc>
                          <a:spcPct val="150000"/>
                        </a:lnSpc>
                        <a:spcAft>
                          <a:spcPts val="0"/>
                        </a:spcAft>
                      </a:pPr>
                      <a:r>
                        <a:rPr lang="fr-FR" sz="2400" dirty="0">
                          <a:effectLst/>
                        </a:rPr>
                        <a:t> Obésité (IMC*)</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400" dirty="0">
                          <a:solidFill>
                            <a:srgbClr val="000000"/>
                          </a:solidFill>
                          <a:effectLst/>
                        </a:rPr>
                        <a:t>36</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400" dirty="0">
                          <a:solidFill>
                            <a:srgbClr val="000000"/>
                          </a:solidFill>
                          <a:effectLst/>
                        </a:rPr>
                        <a:t>48,0</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794210995"/>
                  </a:ext>
                </a:extLst>
              </a:tr>
              <a:tr h="481254">
                <a:tc>
                  <a:txBody>
                    <a:bodyPr/>
                    <a:lstStyle/>
                    <a:p>
                      <a:pPr algn="just">
                        <a:lnSpc>
                          <a:spcPct val="150000"/>
                        </a:lnSpc>
                        <a:spcAft>
                          <a:spcPts val="0"/>
                        </a:spcAft>
                      </a:pPr>
                      <a:r>
                        <a:rPr lang="fr-FR" sz="2400" dirty="0">
                          <a:effectLst/>
                        </a:rPr>
                        <a:t> Obésité centrale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400">
                          <a:solidFill>
                            <a:srgbClr val="000000"/>
                          </a:solidFill>
                          <a:effectLst/>
                        </a:rPr>
                        <a:t>39</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400">
                          <a:solidFill>
                            <a:srgbClr val="000000"/>
                          </a:solidFill>
                          <a:effectLst/>
                        </a:rPr>
                        <a:t>52,0</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53082687"/>
                  </a:ext>
                </a:extLst>
              </a:tr>
              <a:tr h="481254">
                <a:tc>
                  <a:txBody>
                    <a:bodyPr/>
                    <a:lstStyle/>
                    <a:p>
                      <a:pPr algn="just">
                        <a:lnSpc>
                          <a:spcPct val="150000"/>
                        </a:lnSpc>
                        <a:spcAft>
                          <a:spcPts val="0"/>
                        </a:spcAft>
                      </a:pPr>
                      <a:r>
                        <a:rPr lang="fr-FR" sz="2400" dirty="0">
                          <a:effectLst/>
                        </a:rPr>
                        <a:t> Dyslipidémie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fr-FR" sz="2400" dirty="0">
                          <a:solidFill>
                            <a:srgbClr val="000000"/>
                          </a:solidFill>
                          <a:effectLst/>
                        </a:rPr>
                        <a:t>58</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fr-FR" sz="2400" dirty="0">
                          <a:solidFill>
                            <a:srgbClr val="000000"/>
                          </a:solidFill>
                          <a:effectLst/>
                        </a:rPr>
                        <a:t>77,3</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4432561"/>
                  </a:ext>
                </a:extLst>
              </a:tr>
            </a:tbl>
          </a:graphicData>
        </a:graphic>
      </p:graphicFrame>
      <p:sp>
        <p:nvSpPr>
          <p:cNvPr id="2" name="TextBox 1"/>
          <p:cNvSpPr txBox="1"/>
          <p:nvPr/>
        </p:nvSpPr>
        <p:spPr>
          <a:xfrm>
            <a:off x="1124902" y="6485966"/>
            <a:ext cx="9620250" cy="259045"/>
          </a:xfrm>
          <a:prstGeom prst="rect">
            <a:avLst/>
          </a:prstGeom>
          <a:noFill/>
        </p:spPr>
        <p:txBody>
          <a:bodyPr wrap="square" rtlCol="0">
            <a:spAutoFit/>
          </a:bodyPr>
          <a:lstStyle/>
          <a:p>
            <a:pPr>
              <a:lnSpc>
                <a:spcPts val="1300"/>
              </a:lnSpc>
              <a:spcBef>
                <a:spcPts val="1000"/>
              </a:spcBef>
              <a:spcAft>
                <a:spcPts val="600"/>
              </a:spcAft>
            </a:pPr>
            <a:r>
              <a:rPr lang="fr-FR" sz="1400" dirty="0">
                <a:latin typeface="Arial" panose="020B0604020202020204" pitchFamily="34" charset="0"/>
                <a:cs typeface="Arial" panose="020B0604020202020204" pitchFamily="34" charset="0"/>
              </a:rPr>
              <a:t>*Indice de masse corporelle           **</a:t>
            </a:r>
            <a:r>
              <a:rPr lang="fr-FR" sz="1400" dirty="0" err="1">
                <a:latin typeface="Arial" panose="020B0604020202020204" pitchFamily="34" charset="0"/>
                <a:cs typeface="Arial" panose="020B0604020202020204" pitchFamily="34" charset="0"/>
              </a:rPr>
              <a:t>Kingué</a:t>
            </a:r>
            <a:r>
              <a:rPr lang="fr-FR" sz="1400" dirty="0">
                <a:latin typeface="Arial" panose="020B0604020202020204" pitchFamily="34" charset="0"/>
                <a:cs typeface="Arial" panose="020B0604020202020204" pitchFamily="34" charset="0"/>
              </a:rPr>
              <a:t> et </a:t>
            </a:r>
            <a:r>
              <a:rPr lang="fr-FR" sz="1400" i="1" dirty="0">
                <a:latin typeface="Arial" panose="020B0604020202020204" pitchFamily="34" charset="0"/>
                <a:cs typeface="Arial" panose="020B0604020202020204" pitchFamily="34" charset="0"/>
              </a:rPr>
              <a:t>al</a:t>
            </a:r>
            <a:r>
              <a:rPr lang="fr-FR" sz="1400" dirty="0">
                <a:latin typeface="Arial" panose="020B0604020202020204" pitchFamily="34" charset="0"/>
                <a:cs typeface="Arial" panose="020B0604020202020204" pitchFamily="34" charset="0"/>
              </a:rPr>
              <a:t>.</a:t>
            </a:r>
          </a:p>
        </p:txBody>
      </p:sp>
      <p:sp>
        <p:nvSpPr>
          <p:cNvPr id="8" name="Rounded Rectangle 2">
            <a:extLst>
              <a:ext uri="{FF2B5EF4-FFF2-40B4-BE49-F238E27FC236}">
                <a16:creationId xmlns:a16="http://schemas.microsoft.com/office/drawing/2014/main" xmlns="" id="{3A7E458A-0B87-4760-9F01-3B1F145EA7D4}"/>
              </a:ext>
            </a:extLst>
          </p:cNvPr>
          <p:cNvSpPr/>
          <p:nvPr/>
        </p:nvSpPr>
        <p:spPr>
          <a:xfrm>
            <a:off x="1094792" y="2510682"/>
            <a:ext cx="10451772" cy="902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lide Number Placeholder 5">
            <a:extLst>
              <a:ext uri="{FF2B5EF4-FFF2-40B4-BE49-F238E27FC236}">
                <a16:creationId xmlns:a16="http://schemas.microsoft.com/office/drawing/2014/main" xmlns="" id="{886C5F6C-9670-4E6B-870B-84A320091F03}"/>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17</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07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xmlns="" id="{10CEF302-C6A0-4EE6-8E1A-847760C53939}"/>
              </a:ext>
            </a:extLst>
          </p:cNvPr>
          <p:cNvSpPr>
            <a:spLocks noGrp="1"/>
          </p:cNvSpPr>
          <p:nvPr>
            <p:ph type="title"/>
          </p:nvPr>
        </p:nvSpPr>
        <p:spPr>
          <a:xfrm>
            <a:off x="1088231" y="147046"/>
            <a:ext cx="10015537"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r>
              <a:rPr lang="fr-FR" b="1" dirty="0">
                <a:solidFill>
                  <a:schemeClr val="tx1"/>
                </a:solidFill>
                <a:latin typeface="Arial" pitchFamily="34" charset="0"/>
                <a:cs typeface="Arial" pitchFamily="34" charset="0"/>
              </a:rPr>
              <a:t>Résultats                     </a:t>
            </a:r>
            <a:r>
              <a:rPr lang="fr-FR" b="1" dirty="0" smtClean="0">
                <a:solidFill>
                  <a:schemeClr val="tx1"/>
                </a:solidFill>
                <a:latin typeface="Arial" pitchFamily="34" charset="0"/>
                <a:cs typeface="Arial" pitchFamily="34" charset="0"/>
              </a:rPr>
              <a:t>5/11</a:t>
            </a: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endParaRPr lang="fr-CM"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886C5F6C-9670-4E6B-870B-84A320091F03}"/>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18</a:t>
            </a:fld>
            <a:endParaRPr lang="fr-FR" sz="2400" dirty="0">
              <a:solidFill>
                <a:schemeClr val="tx1"/>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xmlns="" id="{BDAD7BCA-A742-4465-81CF-1DCD4C5AFF64}"/>
              </a:ext>
            </a:extLst>
          </p:cNvPr>
          <p:cNvGraphicFramePr/>
          <p:nvPr>
            <p:extLst>
              <p:ext uri="{D42A27DB-BD31-4B8C-83A1-F6EECF244321}">
                <p14:modId xmlns:p14="http://schemas.microsoft.com/office/powerpoint/2010/main" val="3690436079"/>
              </p:ext>
            </p:extLst>
          </p:nvPr>
        </p:nvGraphicFramePr>
        <p:xfrm>
          <a:off x="1338263" y="1210235"/>
          <a:ext cx="9406889" cy="4693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51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xmlns="" id="{10CEF302-C6A0-4EE6-8E1A-847760C53939}"/>
              </a:ext>
            </a:extLst>
          </p:cNvPr>
          <p:cNvSpPr>
            <a:spLocks noGrp="1"/>
          </p:cNvSpPr>
          <p:nvPr>
            <p:ph type="title"/>
          </p:nvPr>
        </p:nvSpPr>
        <p:spPr>
          <a:xfrm>
            <a:off x="1223682" y="165563"/>
            <a:ext cx="10408024"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r>
              <a:rPr lang="fr-FR" b="1" dirty="0">
                <a:solidFill>
                  <a:schemeClr val="tx1"/>
                </a:solidFill>
                <a:latin typeface="Arial" pitchFamily="34" charset="0"/>
                <a:cs typeface="Arial" pitchFamily="34" charset="0"/>
              </a:rPr>
              <a:t>Résultats                     </a:t>
            </a:r>
            <a:r>
              <a:rPr lang="fr-FR" b="1" dirty="0" smtClean="0">
                <a:solidFill>
                  <a:schemeClr val="tx1"/>
                </a:solidFill>
                <a:latin typeface="Arial" pitchFamily="34" charset="0"/>
                <a:cs typeface="Arial" pitchFamily="34" charset="0"/>
              </a:rPr>
              <a:t>6/11</a:t>
            </a:r>
            <a:r>
              <a:rPr lang="fr-FR" dirty="0">
                <a:solidFill>
                  <a:schemeClr val="tx1"/>
                </a:solidFill>
                <a:latin typeface="Arial" pitchFamily="34" charset="0"/>
                <a:cs typeface="Arial" pitchFamily="34" charset="0"/>
              </a:rPr>
              <a:t/>
            </a:r>
            <a:br>
              <a:rPr lang="fr-FR" dirty="0">
                <a:solidFill>
                  <a:schemeClr val="tx1"/>
                </a:solidFill>
                <a:latin typeface="Arial" pitchFamily="34" charset="0"/>
                <a:cs typeface="Arial" pitchFamily="34" charset="0"/>
              </a:rPr>
            </a:br>
            <a:endParaRPr lang="fr-CM" dirty="0">
              <a:solidFill>
                <a:schemeClr val="tx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FDB403E9-CE9F-4042-B1FA-E20506E7D145}"/>
              </a:ext>
            </a:extLst>
          </p:cNvPr>
          <p:cNvGraphicFramePr>
            <a:graphicFrameLocks noGrp="1"/>
          </p:cNvGraphicFramePr>
          <p:nvPr>
            <p:extLst>
              <p:ext uri="{D42A27DB-BD31-4B8C-83A1-F6EECF244321}">
                <p14:modId xmlns:p14="http://schemas.microsoft.com/office/powerpoint/2010/main" val="1595823225"/>
              </p:ext>
            </p:extLst>
          </p:nvPr>
        </p:nvGraphicFramePr>
        <p:xfrm>
          <a:off x="1338263" y="1908313"/>
          <a:ext cx="10175271" cy="4108176"/>
        </p:xfrm>
        <a:graphic>
          <a:graphicData uri="http://schemas.openxmlformats.org/drawingml/2006/table">
            <a:tbl>
              <a:tblPr firstRow="1" firstCol="1" bandRow="1">
                <a:tableStyleId>{2D5ABB26-0587-4C30-8999-92F81FD0307C}</a:tableStyleId>
              </a:tblPr>
              <a:tblGrid>
                <a:gridCol w="4405701">
                  <a:extLst>
                    <a:ext uri="{9D8B030D-6E8A-4147-A177-3AD203B41FA5}">
                      <a16:colId xmlns:a16="http://schemas.microsoft.com/office/drawing/2014/main" xmlns="" val="3725013028"/>
                    </a:ext>
                  </a:extLst>
                </a:gridCol>
                <a:gridCol w="2660284">
                  <a:extLst>
                    <a:ext uri="{9D8B030D-6E8A-4147-A177-3AD203B41FA5}">
                      <a16:colId xmlns:a16="http://schemas.microsoft.com/office/drawing/2014/main" xmlns="" val="3032171791"/>
                    </a:ext>
                  </a:extLst>
                </a:gridCol>
                <a:gridCol w="3109286">
                  <a:extLst>
                    <a:ext uri="{9D8B030D-6E8A-4147-A177-3AD203B41FA5}">
                      <a16:colId xmlns:a16="http://schemas.microsoft.com/office/drawing/2014/main" xmlns="" val="2773213533"/>
                    </a:ext>
                  </a:extLst>
                </a:gridCol>
              </a:tblGrid>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Variables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a:solidFill>
                            <a:schemeClr val="tx1"/>
                          </a:solidFill>
                          <a:effectLst/>
                          <a:latin typeface="Arial" panose="020B0604020202020204" pitchFamily="34" charset="0"/>
                          <a:cs typeface="Arial" panose="020B0604020202020204" pitchFamily="34" charset="0"/>
                        </a:rPr>
                        <a:t>Effectifs</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Pourcentages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3643692"/>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Plaques d’athéromes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fr-FR" sz="2000">
                          <a:solidFill>
                            <a:schemeClr val="tx1"/>
                          </a:solidFill>
                          <a:effectLst/>
                          <a:latin typeface="Arial" panose="020B0604020202020204" pitchFamily="34" charset="0"/>
                          <a:cs typeface="Arial" panose="020B0604020202020204" pitchFamily="34" charset="0"/>
                        </a:rPr>
                        <a:t>27</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fr-FR" sz="2000" dirty="0">
                          <a:solidFill>
                            <a:schemeClr val="tx1"/>
                          </a:solidFill>
                          <a:effectLst/>
                          <a:latin typeface="Arial" panose="020B0604020202020204" pitchFamily="34" charset="0"/>
                          <a:cs typeface="Arial" panose="020B0604020202020204" pitchFamily="34" charset="0"/>
                        </a:rPr>
                        <a:t>36,0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608176092"/>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Nombre (N=27)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77026397"/>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Unique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000">
                          <a:solidFill>
                            <a:schemeClr val="tx1"/>
                          </a:solidFill>
                          <a:effectLst/>
                          <a:latin typeface="Arial" panose="020B0604020202020204" pitchFamily="34" charset="0"/>
                          <a:cs typeface="Arial" panose="020B0604020202020204" pitchFamily="34" charset="0"/>
                        </a:rPr>
                        <a:t>13</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000" dirty="0">
                          <a:solidFill>
                            <a:schemeClr val="tx1"/>
                          </a:solidFill>
                          <a:effectLst/>
                          <a:latin typeface="Arial" panose="020B0604020202020204" pitchFamily="34" charset="0"/>
                          <a:cs typeface="Arial" panose="020B0604020202020204" pitchFamily="34" charset="0"/>
                        </a:rPr>
                        <a:t>48,1</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5084756"/>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Multiple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000" dirty="0">
                          <a:solidFill>
                            <a:schemeClr val="tx1"/>
                          </a:solidFill>
                          <a:effectLst/>
                          <a:latin typeface="Arial" panose="020B0604020202020204" pitchFamily="34" charset="0"/>
                          <a:cs typeface="Arial" panose="020B0604020202020204" pitchFamily="34" charset="0"/>
                        </a:rPr>
                        <a:t>14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000" dirty="0">
                          <a:solidFill>
                            <a:schemeClr val="tx1"/>
                          </a:solidFill>
                          <a:effectLst/>
                          <a:latin typeface="Arial" panose="020B0604020202020204" pitchFamily="34" charset="0"/>
                          <a:cs typeface="Arial" panose="020B0604020202020204" pitchFamily="34" charset="0"/>
                        </a:rPr>
                        <a:t>51,9</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266089260"/>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Echogénicité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a:solidFill>
                            <a:schemeClr val="tx1"/>
                          </a:solidFill>
                          <a:effectLst/>
                          <a:latin typeface="Arial" panose="020B0604020202020204" pitchFamily="34" charset="0"/>
                          <a:cs typeface="Arial" panose="020B0604020202020204" pitchFamily="34" charset="0"/>
                        </a:rPr>
                        <a:t> </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5841311"/>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Hyperéchogène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a:solidFill>
                            <a:schemeClr val="tx1"/>
                          </a:solidFill>
                          <a:effectLst/>
                          <a:latin typeface="Arial" panose="020B0604020202020204" pitchFamily="34" charset="0"/>
                          <a:cs typeface="Arial" panose="020B0604020202020204" pitchFamily="34" charset="0"/>
                        </a:rPr>
                        <a:t>15</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55,6</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181342851"/>
                  </a:ext>
                </a:extLst>
              </a:tr>
              <a:tr h="513522">
                <a:tc>
                  <a:txBody>
                    <a:bodyPr/>
                    <a:lstStyle/>
                    <a:p>
                      <a:pPr algn="just">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     Isoéchogène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12</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solidFill>
                            <a:schemeClr val="tx1"/>
                          </a:solidFill>
                          <a:effectLst/>
                          <a:latin typeface="Arial" panose="020B0604020202020204" pitchFamily="34" charset="0"/>
                          <a:cs typeface="Arial" panose="020B0604020202020204" pitchFamily="34" charset="0"/>
                        </a:rPr>
                        <a:t>44,4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2162305"/>
                  </a:ext>
                </a:extLst>
              </a:tr>
            </a:tbl>
          </a:graphicData>
        </a:graphic>
      </p:graphicFrame>
      <p:sp>
        <p:nvSpPr>
          <p:cNvPr id="5" name="Rectangle 4">
            <a:extLst>
              <a:ext uri="{FF2B5EF4-FFF2-40B4-BE49-F238E27FC236}">
                <a16:creationId xmlns:a16="http://schemas.microsoft.com/office/drawing/2014/main" xmlns="" id="{650E8163-5251-47EE-B71C-858473CB0576}"/>
              </a:ext>
            </a:extLst>
          </p:cNvPr>
          <p:cNvSpPr/>
          <p:nvPr/>
        </p:nvSpPr>
        <p:spPr>
          <a:xfrm>
            <a:off x="1338262" y="1221367"/>
            <a:ext cx="10175269" cy="738664"/>
          </a:xfrm>
          <a:prstGeom prst="rect">
            <a:avLst/>
          </a:prstGeom>
        </p:spPr>
        <p:txBody>
          <a:bodyPr wrap="square">
            <a:spAutoFit/>
          </a:bodyPr>
          <a:lstStyle/>
          <a:p>
            <a:r>
              <a:rPr lang="fr-FR" sz="2400" u="sng" dirty="0">
                <a:solidFill>
                  <a:srgbClr val="000000"/>
                </a:solidFill>
                <a:latin typeface="Arial" panose="020B0604020202020204" pitchFamily="34" charset="0"/>
                <a:ea typeface="Calibri" panose="020F0502020204030204" pitchFamily="34" charset="0"/>
                <a:cs typeface="Arial" panose="020B0604020202020204" pitchFamily="34" charset="0"/>
              </a:rPr>
              <a:t>Tableau V </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fréquence et caractéristiques des plaques d’athéromes.</a:t>
            </a:r>
          </a:p>
          <a:p>
            <a:endParaRPr lang="fr-FR"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xmlns="" id="{77BCAAC1-663A-4119-BD38-F3BB48E402AF}"/>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19</a:t>
            </a:fld>
            <a:endParaRPr lang="fr-FR" sz="240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0D43C7B7-B37F-498A-82EC-C9083A2895E8}"/>
              </a:ext>
            </a:extLst>
          </p:cNvPr>
          <p:cNvSpPr txBox="1"/>
          <p:nvPr/>
        </p:nvSpPr>
        <p:spPr>
          <a:xfrm>
            <a:off x="1124902" y="6485966"/>
            <a:ext cx="9620250" cy="259045"/>
          </a:xfrm>
          <a:prstGeom prst="rect">
            <a:avLst/>
          </a:prstGeom>
          <a:noFill/>
        </p:spPr>
        <p:txBody>
          <a:bodyPr wrap="square" rtlCol="0">
            <a:spAutoFit/>
          </a:bodyPr>
          <a:lstStyle/>
          <a:p>
            <a:pPr>
              <a:lnSpc>
                <a:spcPts val="1300"/>
              </a:lnSpc>
              <a:spcBef>
                <a:spcPts val="1000"/>
              </a:spcBef>
              <a:spcAft>
                <a:spcPts val="600"/>
              </a:spcAft>
            </a:pPr>
            <a:r>
              <a:rPr lang="fr-FR" sz="1400" dirty="0">
                <a:latin typeface="Arial" panose="020B0604020202020204" pitchFamily="34" charset="0"/>
                <a:cs typeface="Arial" panose="020B0604020202020204" pitchFamily="34" charset="0"/>
              </a:rPr>
              <a:t>*</a:t>
            </a:r>
            <a:r>
              <a:rPr lang="fr-FR" sz="1400" dirty="0" err="1">
                <a:latin typeface="Arial" panose="020B0604020202020204" pitchFamily="34" charset="0"/>
                <a:cs typeface="Arial" panose="020B0604020202020204" pitchFamily="34" charset="0"/>
              </a:rPr>
              <a:t>Kingué</a:t>
            </a:r>
            <a:r>
              <a:rPr lang="fr-FR" sz="1400" dirty="0">
                <a:latin typeface="Arial" panose="020B0604020202020204" pitchFamily="34" charset="0"/>
                <a:cs typeface="Arial" panose="020B0604020202020204" pitchFamily="34" charset="0"/>
              </a:rPr>
              <a:t> et </a:t>
            </a:r>
            <a:r>
              <a:rPr lang="fr-FR" sz="1400" i="1" dirty="0">
                <a:latin typeface="Arial" panose="020B0604020202020204" pitchFamily="34" charset="0"/>
                <a:cs typeface="Arial" panose="020B0604020202020204" pitchFamily="34" charset="0"/>
              </a:rPr>
              <a:t>al (1998,cameroun)</a:t>
            </a:r>
            <a:r>
              <a:rPr lang="fr-FR" sz="1400" dirty="0">
                <a:latin typeface="Arial" panose="020B0604020202020204" pitchFamily="34" charset="0"/>
                <a:cs typeface="Arial" panose="020B0604020202020204" pitchFamily="34" charset="0"/>
              </a:rPr>
              <a:t>.            **Soya et </a:t>
            </a:r>
            <a:r>
              <a:rPr lang="fr-FR" sz="1400" i="1" dirty="0">
                <a:latin typeface="Arial" panose="020B0604020202020204" pitchFamily="34" charset="0"/>
                <a:cs typeface="Arial" panose="020B0604020202020204" pitchFamily="34" charset="0"/>
              </a:rPr>
              <a:t>al (2017, Cote d’</a:t>
            </a:r>
            <a:r>
              <a:rPr lang="fr-FR" sz="1400" i="1" dirty="0" err="1">
                <a:latin typeface="Arial" panose="020B0604020202020204" pitchFamily="34" charset="0"/>
                <a:cs typeface="Arial" panose="020B0604020202020204" pitchFamily="34" charset="0"/>
              </a:rPr>
              <a:t>ivoireI</a:t>
            </a:r>
            <a:r>
              <a:rPr lang="fr-FR" sz="1400" i="1"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xmlns="" id="{2BAC5D8F-2FC8-4BC7-A31B-DC29E1E8D907}"/>
              </a:ext>
            </a:extLst>
          </p:cNvPr>
          <p:cNvSpPr/>
          <p:nvPr/>
        </p:nvSpPr>
        <p:spPr>
          <a:xfrm>
            <a:off x="1338262" y="2466474"/>
            <a:ext cx="9515475" cy="529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ln>
                <a:solidFill>
                  <a:srgbClr val="FF0000"/>
                </a:solidFill>
              </a:ln>
              <a:noFill/>
            </a:endParaRPr>
          </a:p>
        </p:txBody>
      </p:sp>
    </p:spTree>
    <p:extLst>
      <p:ext uri="{BB962C8B-B14F-4D97-AF65-F5344CB8AC3E}">
        <p14:creationId xmlns:p14="http://schemas.microsoft.com/office/powerpoint/2010/main" val="1183285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160" y="1920239"/>
            <a:ext cx="10515600" cy="4199573"/>
          </a:xfrm>
        </p:spPr>
        <p:txBody>
          <a:bodyPr>
            <a:noAutofit/>
          </a:bodyPr>
          <a:lstStyle/>
          <a:p>
            <a:pPr marL="0" indent="0">
              <a:lnSpc>
                <a:spcPct val="100000"/>
              </a:lnSpc>
              <a:spcAft>
                <a:spcPts val="600"/>
              </a:spcAft>
              <a:buNone/>
            </a:pPr>
            <a:r>
              <a:rPr lang="fr-FR" dirty="0">
                <a:latin typeface="Arial" panose="020B0604020202020204" pitchFamily="34" charset="0"/>
                <a:cs typeface="Arial" panose="020B0604020202020204" pitchFamily="34" charset="0"/>
              </a:rPr>
              <a:t>1-Introduction</a:t>
            </a:r>
          </a:p>
          <a:p>
            <a:pPr marL="0" indent="0">
              <a:lnSpc>
                <a:spcPct val="100000"/>
              </a:lnSpc>
              <a:spcAft>
                <a:spcPts val="600"/>
              </a:spcAft>
              <a:buNone/>
            </a:pPr>
            <a:r>
              <a:rPr lang="fr-FR" dirty="0">
                <a:latin typeface="Arial" panose="020B0604020202020204" pitchFamily="34" charset="0"/>
                <a:cs typeface="Arial" panose="020B0604020202020204" pitchFamily="34" charset="0"/>
              </a:rPr>
              <a:t>2-Objectifs</a:t>
            </a:r>
          </a:p>
          <a:p>
            <a:pPr marL="0" indent="0">
              <a:lnSpc>
                <a:spcPct val="100000"/>
              </a:lnSpc>
              <a:spcAft>
                <a:spcPts val="600"/>
              </a:spcAft>
              <a:buNone/>
            </a:pPr>
            <a:r>
              <a:rPr lang="fr-FR" dirty="0">
                <a:latin typeface="Arial" panose="020B0604020202020204" pitchFamily="34" charset="0"/>
                <a:cs typeface="Arial" panose="020B0604020202020204" pitchFamily="34" charset="0"/>
              </a:rPr>
              <a:t>3-Méthodologie</a:t>
            </a:r>
          </a:p>
          <a:p>
            <a:pPr marL="0" indent="0">
              <a:lnSpc>
                <a:spcPct val="100000"/>
              </a:lnSpc>
              <a:spcAft>
                <a:spcPts val="600"/>
              </a:spcAft>
              <a:buNone/>
            </a:pPr>
            <a:r>
              <a:rPr lang="fr-FR" dirty="0">
                <a:latin typeface="Arial" panose="020B0604020202020204" pitchFamily="34" charset="0"/>
                <a:cs typeface="Arial" panose="020B0604020202020204" pitchFamily="34" charset="0"/>
              </a:rPr>
              <a:t>4-Résultats &amp; discussion</a:t>
            </a:r>
          </a:p>
          <a:p>
            <a:pPr marL="0" indent="0">
              <a:lnSpc>
                <a:spcPct val="100000"/>
              </a:lnSpc>
              <a:spcAft>
                <a:spcPts val="600"/>
              </a:spcAft>
              <a:buNone/>
            </a:pPr>
            <a:r>
              <a:rPr lang="fr-FR" dirty="0">
                <a:latin typeface="Arial" panose="020B0604020202020204" pitchFamily="34" charset="0"/>
                <a:cs typeface="Arial" panose="020B0604020202020204" pitchFamily="34" charset="0"/>
              </a:rPr>
              <a:t>5-Conclusion</a:t>
            </a:r>
          </a:p>
          <a:p>
            <a:pPr marL="0" indent="0">
              <a:lnSpc>
                <a:spcPct val="160000"/>
              </a:lnSpc>
              <a:buNone/>
            </a:pPr>
            <a:endParaRPr lang="fr-FR" dirty="0">
              <a:latin typeface="Times New Roman" panose="02020603050405020304" pitchFamily="18" charset="0"/>
              <a:cs typeface="Times New Roman" panose="02020603050405020304" pitchFamily="18" charset="0"/>
            </a:endParaRPr>
          </a:p>
          <a:p>
            <a:pPr marL="0" indent="0">
              <a:lnSpc>
                <a:spcPct val="160000"/>
              </a:lnSpc>
              <a:buNone/>
            </a:pPr>
            <a:endParaRPr lang="fr-FR" dirty="0">
              <a:latin typeface="Times New Roman" panose="02020603050405020304" pitchFamily="18" charset="0"/>
              <a:cs typeface="Times New Roman" panose="02020603050405020304" pitchFamily="18" charset="0"/>
            </a:endParaRPr>
          </a:p>
          <a:p>
            <a:endParaRPr lang="fr-FR" dirty="0"/>
          </a:p>
        </p:txBody>
      </p:sp>
      <p:sp>
        <p:nvSpPr>
          <p:cNvPr id="7" name="Titre 1">
            <a:extLst>
              <a:ext uri="{FF2B5EF4-FFF2-40B4-BE49-F238E27FC236}">
                <a16:creationId xmlns:a16="http://schemas.microsoft.com/office/drawing/2014/main" xmlns="" id="{75290052-5C51-4F42-B140-FF13E51773E7}"/>
              </a:ext>
            </a:extLst>
          </p:cNvPr>
          <p:cNvSpPr txBox="1">
            <a:spLocks/>
          </p:cNvSpPr>
          <p:nvPr/>
        </p:nvSpPr>
        <p:spPr>
          <a:xfrm>
            <a:off x="1280160" y="222250"/>
            <a:ext cx="10515600" cy="1077913"/>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dirty="0">
                <a:solidFill>
                  <a:schemeClr val="tx1"/>
                </a:solidFill>
                <a:latin typeface="Arial" pitchFamily="34" charset="0"/>
                <a:cs typeface="Arial" pitchFamily="34" charset="0"/>
              </a:rPr>
              <a:t>Plan</a:t>
            </a:r>
            <a:endParaRPr lang="fr-CM" b="1"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1433589D-A574-489B-AC38-4C82B0886B22}"/>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437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10CEF302-C6A0-4EE6-8E1A-847760C53939}"/>
              </a:ext>
            </a:extLst>
          </p:cNvPr>
          <p:cNvSpPr>
            <a:spLocks noGrp="1"/>
          </p:cNvSpPr>
          <p:nvPr>
            <p:ph type="title"/>
          </p:nvPr>
        </p:nvSpPr>
        <p:spPr>
          <a:xfrm>
            <a:off x="1353503" y="288461"/>
            <a:ext cx="10515600"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fr-CM" b="1" dirty="0">
                <a:solidFill>
                  <a:schemeClr val="tx1"/>
                </a:solidFill>
                <a:latin typeface="Arial" panose="020B0604020202020204" pitchFamily="34" charset="0"/>
                <a:cs typeface="Arial" panose="020B0604020202020204" pitchFamily="34" charset="0"/>
              </a:rPr>
              <a:t>Résultats                     </a:t>
            </a:r>
            <a:r>
              <a:rPr lang="fr-CM" b="1" dirty="0" smtClean="0">
                <a:solidFill>
                  <a:schemeClr val="tx1"/>
                </a:solidFill>
                <a:latin typeface="Arial" panose="020B0604020202020204" pitchFamily="34" charset="0"/>
                <a:cs typeface="Arial" panose="020B0604020202020204" pitchFamily="34" charset="0"/>
              </a:rPr>
              <a:t>7</a:t>
            </a:r>
            <a:r>
              <a:rPr lang="fr-CM" b="1" dirty="0" smtClean="0">
                <a:solidFill>
                  <a:schemeClr val="tx1"/>
                </a:solidFill>
                <a:latin typeface="Arial" panose="020B0604020202020204" pitchFamily="34" charset="0"/>
                <a:cs typeface="Arial" panose="020B0604020202020204" pitchFamily="34" charset="0"/>
              </a:rPr>
              <a:t>/11</a:t>
            </a:r>
            <a:endParaRPr lang="fr-CM" b="1" dirty="0">
              <a:solidFill>
                <a:schemeClr val="tx1"/>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xmlns="" id="{FBED0032-D820-4008-8BF5-F765D20600DA}"/>
              </a:ext>
            </a:extLst>
          </p:cNvPr>
          <p:cNvGraphicFramePr>
            <a:graphicFrameLocks noGrp="1"/>
          </p:cNvGraphicFramePr>
          <p:nvPr>
            <p:extLst>
              <p:ext uri="{D42A27DB-BD31-4B8C-83A1-F6EECF244321}">
                <p14:modId xmlns:p14="http://schemas.microsoft.com/office/powerpoint/2010/main" val="4001296321"/>
              </p:ext>
            </p:extLst>
          </p:nvPr>
        </p:nvGraphicFramePr>
        <p:xfrm>
          <a:off x="1353503" y="2067340"/>
          <a:ext cx="9592793" cy="3829878"/>
        </p:xfrm>
        <a:graphic>
          <a:graphicData uri="http://schemas.openxmlformats.org/drawingml/2006/table">
            <a:tbl>
              <a:tblPr firstRow="1" firstCol="1" bandRow="1">
                <a:tableStyleId>{2D5ABB26-0587-4C30-8999-92F81FD0307C}</a:tableStyleId>
              </a:tblPr>
              <a:tblGrid>
                <a:gridCol w="5408846">
                  <a:extLst>
                    <a:ext uri="{9D8B030D-6E8A-4147-A177-3AD203B41FA5}">
                      <a16:colId xmlns:a16="http://schemas.microsoft.com/office/drawing/2014/main" xmlns="" val="1203373570"/>
                    </a:ext>
                  </a:extLst>
                </a:gridCol>
                <a:gridCol w="1688467">
                  <a:extLst>
                    <a:ext uri="{9D8B030D-6E8A-4147-A177-3AD203B41FA5}">
                      <a16:colId xmlns:a16="http://schemas.microsoft.com/office/drawing/2014/main" xmlns="" val="3058291215"/>
                    </a:ext>
                  </a:extLst>
                </a:gridCol>
                <a:gridCol w="2495480">
                  <a:extLst>
                    <a:ext uri="{9D8B030D-6E8A-4147-A177-3AD203B41FA5}">
                      <a16:colId xmlns:a16="http://schemas.microsoft.com/office/drawing/2014/main" xmlns="" val="1739834777"/>
                    </a:ext>
                  </a:extLst>
                </a:gridCol>
              </a:tblGrid>
              <a:tr h="638313">
                <a:tc>
                  <a:txBody>
                    <a:bodyPr/>
                    <a:lstStyle/>
                    <a:p>
                      <a:pPr marL="0" indent="0" algn="ctr">
                        <a:lnSpc>
                          <a:spcPct val="150000"/>
                        </a:lnSpc>
                        <a:spcAft>
                          <a:spcPts val="0"/>
                        </a:spcAft>
                      </a:pPr>
                      <a:r>
                        <a:rPr lang="fr-FR" sz="2000" dirty="0">
                          <a:effectLst/>
                        </a:rPr>
                        <a:t>Variables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a:effectLst/>
                        </a:rPr>
                        <a:t>Effectifs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effectLst/>
                        </a:rPr>
                        <a:t>Pourcentages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8982079"/>
                  </a:ext>
                </a:extLst>
              </a:tr>
              <a:tr h="638313">
                <a:tc>
                  <a:txBody>
                    <a:bodyPr/>
                    <a:lstStyle/>
                    <a:p>
                      <a:pPr algn="just">
                        <a:lnSpc>
                          <a:spcPct val="150000"/>
                        </a:lnSpc>
                        <a:spcAft>
                          <a:spcPts val="0"/>
                        </a:spcAft>
                      </a:pPr>
                      <a:r>
                        <a:rPr lang="fr-FR" sz="2000" dirty="0">
                          <a:effectLst/>
                        </a:rPr>
                        <a:t>Sténose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2000" dirty="0">
                          <a:effectLst/>
                        </a:rPr>
                        <a:t>11</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2000">
                          <a:effectLst/>
                        </a:rPr>
                        <a:t>40,7</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647396031"/>
                  </a:ext>
                </a:extLst>
              </a:tr>
              <a:tr h="638313">
                <a:tc>
                  <a:txBody>
                    <a:bodyPr/>
                    <a:lstStyle/>
                    <a:p>
                      <a:pPr algn="just">
                        <a:lnSpc>
                          <a:spcPct val="150000"/>
                        </a:lnSpc>
                        <a:spcAft>
                          <a:spcPts val="0"/>
                        </a:spcAft>
                      </a:pPr>
                      <a:r>
                        <a:rPr lang="fr-FR" sz="2000" dirty="0">
                          <a:effectLst/>
                        </a:rPr>
                        <a:t>Degré de sténose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dirty="0">
                          <a:effectLst/>
                        </a:rPr>
                        <a:t>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dirty="0">
                          <a:effectLst/>
                        </a:rPr>
                        <a:t>-</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69326354"/>
                  </a:ext>
                </a:extLst>
              </a:tr>
              <a:tr h="638313">
                <a:tc>
                  <a:txBody>
                    <a:bodyPr/>
                    <a:lstStyle/>
                    <a:p>
                      <a:pPr algn="just">
                        <a:lnSpc>
                          <a:spcPct val="150000"/>
                        </a:lnSpc>
                        <a:spcAft>
                          <a:spcPts val="0"/>
                        </a:spcAft>
                      </a:pPr>
                      <a:r>
                        <a:rPr lang="fr-FR" sz="2000" dirty="0">
                          <a:effectLst/>
                        </a:rPr>
                        <a:t>     [30-50%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a:effectLst/>
                        </a:rPr>
                        <a:t>4</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a:effectLst/>
                        </a:rPr>
                        <a:t>36,4</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31609386"/>
                  </a:ext>
                </a:extLst>
              </a:tr>
              <a:tr h="638313">
                <a:tc>
                  <a:txBody>
                    <a:bodyPr/>
                    <a:lstStyle/>
                    <a:p>
                      <a:pPr algn="just">
                        <a:lnSpc>
                          <a:spcPct val="150000"/>
                        </a:lnSpc>
                        <a:spcAft>
                          <a:spcPts val="0"/>
                        </a:spcAft>
                      </a:pPr>
                      <a:r>
                        <a:rPr lang="fr-FR" sz="2000" dirty="0">
                          <a:effectLst/>
                        </a:rPr>
                        <a:t>     [50-70%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dirty="0">
                          <a:effectLst/>
                        </a:rPr>
                        <a:t>7</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000">
                          <a:effectLst/>
                        </a:rPr>
                        <a:t>63,6</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47798244"/>
                  </a:ext>
                </a:extLst>
              </a:tr>
              <a:tr h="638313">
                <a:tc>
                  <a:txBody>
                    <a:bodyPr/>
                    <a:lstStyle/>
                    <a:p>
                      <a:pPr algn="just">
                        <a:lnSpc>
                          <a:spcPct val="150000"/>
                        </a:lnSpc>
                        <a:spcAft>
                          <a:spcPts val="0"/>
                        </a:spcAft>
                      </a:pPr>
                      <a:r>
                        <a:rPr lang="fr-FR" sz="2000" dirty="0">
                          <a:effectLst/>
                        </a:rPr>
                        <a:t>     ≥ 70%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effectLst/>
                        </a:rPr>
                        <a:t>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effectLst/>
                        </a:rPr>
                        <a:t>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675633"/>
                  </a:ext>
                </a:extLst>
              </a:tr>
            </a:tbl>
          </a:graphicData>
        </a:graphic>
      </p:graphicFrame>
      <p:sp>
        <p:nvSpPr>
          <p:cNvPr id="11" name="Rectangle 10">
            <a:extLst>
              <a:ext uri="{FF2B5EF4-FFF2-40B4-BE49-F238E27FC236}">
                <a16:creationId xmlns:a16="http://schemas.microsoft.com/office/drawing/2014/main" xmlns="" id="{1DD20DCF-92A6-43CF-AEE7-02EC3192B061}"/>
              </a:ext>
            </a:extLst>
          </p:cNvPr>
          <p:cNvSpPr/>
          <p:nvPr/>
        </p:nvSpPr>
        <p:spPr>
          <a:xfrm>
            <a:off x="1353503" y="1421009"/>
            <a:ext cx="9592792" cy="461665"/>
          </a:xfrm>
          <a:prstGeom prst="rect">
            <a:avLst/>
          </a:prstGeom>
        </p:spPr>
        <p:txBody>
          <a:bodyPr wrap="square">
            <a:spAutoFit/>
          </a:bodyPr>
          <a:lstStyle/>
          <a:p>
            <a:r>
              <a:rPr lang="fr-FR" sz="2400" u="sng" dirty="0">
                <a:solidFill>
                  <a:srgbClr val="000000"/>
                </a:solidFill>
                <a:latin typeface="Arial" panose="020B0604020202020204" pitchFamily="34" charset="0"/>
                <a:ea typeface="Calibri" panose="020F0502020204030204" pitchFamily="34" charset="0"/>
                <a:cs typeface="Arial" panose="020B0604020202020204" pitchFamily="34" charset="0"/>
              </a:rPr>
              <a:t>Tableau VI </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fréquence des sténoses carotidiennes.</a:t>
            </a:r>
          </a:p>
        </p:txBody>
      </p:sp>
      <p:sp>
        <p:nvSpPr>
          <p:cNvPr id="3" name="Slide Number Placeholder 2">
            <a:extLst>
              <a:ext uri="{FF2B5EF4-FFF2-40B4-BE49-F238E27FC236}">
                <a16:creationId xmlns:a16="http://schemas.microsoft.com/office/drawing/2014/main" xmlns="" id="{2A8756E5-7AFB-4E2A-A148-E89EA7555F26}"/>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20</a:t>
            </a:fld>
            <a:endParaRPr lang="fr-FR" sz="2400" dirty="0">
              <a:solidFill>
                <a:schemeClr val="tx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68DE9D73-1740-4282-8E86-6576105C84C1}"/>
              </a:ext>
            </a:extLst>
          </p:cNvPr>
          <p:cNvSpPr/>
          <p:nvPr/>
        </p:nvSpPr>
        <p:spPr>
          <a:xfrm>
            <a:off x="6456218" y="2711894"/>
            <a:ext cx="2369128" cy="49482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7" name="TextBox 6">
            <a:extLst>
              <a:ext uri="{FF2B5EF4-FFF2-40B4-BE49-F238E27FC236}">
                <a16:creationId xmlns:a16="http://schemas.microsoft.com/office/drawing/2014/main" xmlns="" id="{4CF6DCA0-7FB1-4AC9-A5E4-8DF18ED782B7}"/>
              </a:ext>
            </a:extLst>
          </p:cNvPr>
          <p:cNvSpPr txBox="1"/>
          <p:nvPr/>
        </p:nvSpPr>
        <p:spPr>
          <a:xfrm>
            <a:off x="1124902" y="6485966"/>
            <a:ext cx="9620250" cy="259045"/>
          </a:xfrm>
          <a:prstGeom prst="rect">
            <a:avLst/>
          </a:prstGeom>
          <a:noFill/>
        </p:spPr>
        <p:txBody>
          <a:bodyPr wrap="square" rtlCol="0">
            <a:spAutoFit/>
          </a:bodyPr>
          <a:lstStyle/>
          <a:p>
            <a:pPr>
              <a:lnSpc>
                <a:spcPts val="1300"/>
              </a:lnSpc>
              <a:spcBef>
                <a:spcPts val="1000"/>
              </a:spcBef>
              <a:spcAft>
                <a:spcPts val="600"/>
              </a:spcAft>
            </a:pPr>
            <a:r>
              <a:rPr lang="fr-FR" sz="1400" dirty="0">
                <a:latin typeface="Arial" panose="020B0604020202020204" pitchFamily="34" charset="0"/>
                <a:cs typeface="Arial" panose="020B0604020202020204" pitchFamily="34" charset="0"/>
              </a:rPr>
              <a:t>*Ngo </a:t>
            </a:r>
            <a:r>
              <a:rPr lang="fr-FR" sz="1400" dirty="0" err="1">
                <a:latin typeface="Arial" panose="020B0604020202020204" pitchFamily="34" charset="0"/>
                <a:cs typeface="Arial" panose="020B0604020202020204" pitchFamily="34" charset="0"/>
              </a:rPr>
              <a:t>nonga</a:t>
            </a:r>
            <a:r>
              <a:rPr lang="fr-FR" sz="1400" dirty="0">
                <a:latin typeface="Arial" panose="020B0604020202020204" pitchFamily="34" charset="0"/>
                <a:cs typeface="Arial" panose="020B0604020202020204" pitchFamily="34" charset="0"/>
              </a:rPr>
              <a:t> et </a:t>
            </a:r>
            <a:r>
              <a:rPr lang="fr-FR" sz="1400" i="1" dirty="0">
                <a:latin typeface="Arial" panose="020B0604020202020204" pitchFamily="34" charset="0"/>
                <a:cs typeface="Arial" panose="020B0604020202020204" pitchFamily="34" charset="0"/>
              </a:rPr>
              <a:t>al</a:t>
            </a:r>
            <a:r>
              <a:rPr lang="fr-F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3435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10CEF302-C6A0-4EE6-8E1A-847760C53939}"/>
              </a:ext>
            </a:extLst>
          </p:cNvPr>
          <p:cNvSpPr>
            <a:spLocks noGrp="1"/>
          </p:cNvSpPr>
          <p:nvPr>
            <p:ph type="title"/>
          </p:nvPr>
        </p:nvSpPr>
        <p:spPr>
          <a:xfrm>
            <a:off x="1353503" y="288461"/>
            <a:ext cx="10215042"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fr-CM" b="1" dirty="0">
                <a:solidFill>
                  <a:schemeClr val="tx1"/>
                </a:solidFill>
                <a:latin typeface="Arial" panose="020B0604020202020204" pitchFamily="34" charset="0"/>
                <a:cs typeface="Arial" panose="020B0604020202020204" pitchFamily="34" charset="0"/>
              </a:rPr>
              <a:t>Résultats                  </a:t>
            </a:r>
            <a:r>
              <a:rPr lang="fr-CM" b="1" dirty="0" smtClean="0">
                <a:solidFill>
                  <a:schemeClr val="tx1"/>
                </a:solidFill>
                <a:latin typeface="Arial" panose="020B0604020202020204" pitchFamily="34" charset="0"/>
                <a:cs typeface="Arial" panose="020B0604020202020204" pitchFamily="34" charset="0"/>
              </a:rPr>
              <a:t>8</a:t>
            </a:r>
            <a:r>
              <a:rPr lang="fr-CM" b="1" dirty="0" smtClean="0">
                <a:solidFill>
                  <a:schemeClr val="tx1"/>
                </a:solidFill>
                <a:latin typeface="Arial" panose="020B0604020202020204" pitchFamily="34" charset="0"/>
                <a:cs typeface="Arial" panose="020B0604020202020204" pitchFamily="34" charset="0"/>
              </a:rPr>
              <a:t>/11</a:t>
            </a:r>
            <a:endParaRPr lang="fr-CM"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1353503" y="5910469"/>
            <a:ext cx="9900003" cy="577850"/>
          </a:xfrm>
          <a:prstGeom prst="rect">
            <a:avLst/>
          </a:prstGeom>
        </p:spPr>
        <p:txBody>
          <a:bodyPr wrap="square">
            <a:spAutoFit/>
          </a:bodyPr>
          <a:lstStyle/>
          <a:p>
            <a:pPr algn="just">
              <a:lnSpc>
                <a:spcPct val="150000"/>
              </a:lnSpc>
              <a:spcAft>
                <a:spcPts val="1000"/>
              </a:spcAft>
            </a:pPr>
            <a:r>
              <a:rPr lang="fr-FR" sz="2400" u="sng" dirty="0">
                <a:solidFill>
                  <a:srgbClr val="000000"/>
                </a:solidFill>
                <a:latin typeface="Arial" panose="020B0604020202020204" pitchFamily="34" charset="0"/>
                <a:ea typeface="Calibri" panose="020F0502020204030204" pitchFamily="34" charset="0"/>
                <a:cs typeface="Arial" panose="020B0604020202020204" pitchFamily="34" charset="0"/>
              </a:rPr>
              <a:t>Figure 8 </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localisation préférentielle des plaques d'athérome.</a:t>
            </a:r>
            <a:endParaRPr lang="fr-FR" sz="2400" b="1" dirty="0">
              <a:solidFill>
                <a:srgbClr val="5B9BD5"/>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Graphique 12">
            <a:extLst>
              <a:ext uri="{FF2B5EF4-FFF2-40B4-BE49-F238E27FC236}">
                <a16:creationId xmlns:a16="http://schemas.microsoft.com/office/drawing/2014/main" xmlns="" id="{E999AC66-9C9B-44EF-85B0-AC6EEFD7F89D}"/>
              </a:ext>
            </a:extLst>
          </p:cNvPr>
          <p:cNvGraphicFramePr/>
          <p:nvPr>
            <p:extLst>
              <p:ext uri="{D42A27DB-BD31-4B8C-83A1-F6EECF244321}">
                <p14:modId xmlns:p14="http://schemas.microsoft.com/office/powerpoint/2010/main" val="825437415"/>
              </p:ext>
            </p:extLst>
          </p:nvPr>
        </p:nvGraphicFramePr>
        <p:xfrm>
          <a:off x="1453797" y="1439544"/>
          <a:ext cx="9384700" cy="44709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CFC7377B-576B-4AE3-B554-775012DC9C06}"/>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21</a:t>
            </a:fld>
            <a:endParaRPr lang="fr-FR" sz="2400"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5C9667B3-1C0E-4307-81F2-F19963029F35}"/>
              </a:ext>
            </a:extLst>
          </p:cNvPr>
          <p:cNvSpPr txBox="1"/>
          <p:nvPr/>
        </p:nvSpPr>
        <p:spPr>
          <a:xfrm>
            <a:off x="1124902" y="6485966"/>
            <a:ext cx="9620250" cy="259045"/>
          </a:xfrm>
          <a:prstGeom prst="rect">
            <a:avLst/>
          </a:prstGeom>
          <a:noFill/>
        </p:spPr>
        <p:txBody>
          <a:bodyPr wrap="square" rtlCol="0">
            <a:spAutoFit/>
          </a:bodyPr>
          <a:lstStyle/>
          <a:p>
            <a:pPr>
              <a:lnSpc>
                <a:spcPts val="1300"/>
              </a:lnSpc>
              <a:spcBef>
                <a:spcPts val="1000"/>
              </a:spcBef>
              <a:spcAft>
                <a:spcPts val="600"/>
              </a:spcAft>
            </a:pPr>
            <a:r>
              <a:rPr lang="fr-FR" sz="1400" dirty="0">
                <a:latin typeface="Arial" panose="020B0604020202020204" pitchFamily="34" charset="0"/>
                <a:cs typeface="Arial" panose="020B0604020202020204" pitchFamily="34" charset="0"/>
              </a:rPr>
              <a:t>Money et </a:t>
            </a:r>
            <a:r>
              <a:rPr lang="fr-FR" sz="1400" i="1" dirty="0">
                <a:latin typeface="Arial" panose="020B0604020202020204" pitchFamily="34" charset="0"/>
                <a:cs typeface="Arial" panose="020B0604020202020204" pitchFamily="34" charset="0"/>
              </a:rPr>
              <a:t>al</a:t>
            </a:r>
            <a:r>
              <a:rPr lang="fr-F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143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10CEF302-C6A0-4EE6-8E1A-847760C53939}"/>
              </a:ext>
            </a:extLst>
          </p:cNvPr>
          <p:cNvSpPr>
            <a:spLocks noGrp="1"/>
          </p:cNvSpPr>
          <p:nvPr>
            <p:ph type="title"/>
          </p:nvPr>
        </p:nvSpPr>
        <p:spPr>
          <a:xfrm>
            <a:off x="1353503" y="288461"/>
            <a:ext cx="10721340"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r>
              <a:rPr lang="fr-CM" sz="3200" b="1" dirty="0">
                <a:solidFill>
                  <a:schemeClr val="tx1"/>
                </a:solidFill>
                <a:latin typeface="Arial" panose="020B0604020202020204" pitchFamily="34" charset="0"/>
                <a:cs typeface="Arial" panose="020B0604020202020204" pitchFamily="34" charset="0"/>
              </a:rPr>
              <a:t>Résultats                           </a:t>
            </a:r>
            <a:r>
              <a:rPr lang="fr-CM" sz="3200" b="1" dirty="0" smtClean="0">
                <a:solidFill>
                  <a:schemeClr val="tx1"/>
                </a:solidFill>
                <a:latin typeface="Arial" panose="020B0604020202020204" pitchFamily="34" charset="0"/>
                <a:cs typeface="Arial" panose="020B0604020202020204" pitchFamily="34" charset="0"/>
              </a:rPr>
              <a:t>9</a:t>
            </a:r>
            <a:r>
              <a:rPr lang="fr-CM" sz="3200" b="1" dirty="0" smtClean="0">
                <a:solidFill>
                  <a:schemeClr val="tx1"/>
                </a:solidFill>
                <a:latin typeface="Arial" panose="020B0604020202020204" pitchFamily="34" charset="0"/>
                <a:cs typeface="Arial" panose="020B0604020202020204" pitchFamily="34" charset="0"/>
              </a:rPr>
              <a:t>/11</a:t>
            </a:r>
            <a:endParaRPr lang="fr-CM" sz="32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502920" y="1371600"/>
            <a:ext cx="6781800" cy="369332"/>
          </a:xfrm>
          <a:prstGeom prst="rect">
            <a:avLst/>
          </a:prstGeom>
          <a:noFill/>
        </p:spPr>
        <p:txBody>
          <a:bodyPr wrap="square" rtlCol="0">
            <a:spAutoFit/>
          </a:bodyPr>
          <a:lstStyle/>
          <a:p>
            <a:endParaRPr lang="fr-FR" dirty="0"/>
          </a:p>
        </p:txBody>
      </p:sp>
      <p:sp>
        <p:nvSpPr>
          <p:cNvPr id="9" name="TextBox 8"/>
          <p:cNvSpPr txBox="1"/>
          <p:nvPr/>
        </p:nvSpPr>
        <p:spPr>
          <a:xfrm>
            <a:off x="1129867" y="1200168"/>
            <a:ext cx="10541318" cy="400110"/>
          </a:xfrm>
          <a:prstGeom prst="rect">
            <a:avLst/>
          </a:prstGeom>
          <a:noFill/>
        </p:spPr>
        <p:txBody>
          <a:bodyPr wrap="square" rtlCol="0">
            <a:spAutoFit/>
          </a:bodyPr>
          <a:lstStyle/>
          <a:p>
            <a:r>
              <a:rPr lang="fr-FR" dirty="0"/>
              <a:t> </a:t>
            </a:r>
            <a:r>
              <a:rPr lang="fr-FR" sz="2000" u="sng" dirty="0">
                <a:solidFill>
                  <a:srgbClr val="000000"/>
                </a:solidFill>
                <a:latin typeface="Arial" panose="020B0604020202020204" pitchFamily="34" charset="0"/>
                <a:ea typeface="Calibri" panose="020F0502020204030204" pitchFamily="34" charset="0"/>
                <a:cs typeface="Arial" panose="020B0604020202020204" pitchFamily="34" charset="0"/>
              </a:rPr>
              <a:t>Tableau VII </a:t>
            </a:r>
            <a:r>
              <a:rPr lang="fr-FR" sz="2000" dirty="0">
                <a:solidFill>
                  <a:srgbClr val="000000"/>
                </a:solidFill>
                <a:latin typeface="Arial" panose="020B0604020202020204" pitchFamily="34" charset="0"/>
                <a:ea typeface="Calibri" panose="020F0502020204030204" pitchFamily="34" charset="0"/>
                <a:cs typeface="Arial" panose="020B0604020202020204" pitchFamily="34" charset="0"/>
              </a:rPr>
              <a:t>: anomalies biologiques associées à l’athérosclérose carotidienne</a:t>
            </a:r>
            <a:endParaRPr lang="fr-FR" sz="20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46F4825E-70C0-484D-913C-C449B0AD0625}"/>
              </a:ext>
            </a:extLst>
          </p:cNvPr>
          <p:cNvGraphicFramePr>
            <a:graphicFrameLocks noGrp="1"/>
          </p:cNvGraphicFramePr>
          <p:nvPr>
            <p:extLst>
              <p:ext uri="{D42A27DB-BD31-4B8C-83A1-F6EECF244321}">
                <p14:modId xmlns:p14="http://schemas.microsoft.com/office/powerpoint/2010/main" val="3299983909"/>
              </p:ext>
            </p:extLst>
          </p:nvPr>
        </p:nvGraphicFramePr>
        <p:xfrm>
          <a:off x="1447252" y="1580325"/>
          <a:ext cx="9906548" cy="5120640"/>
        </p:xfrm>
        <a:graphic>
          <a:graphicData uri="http://schemas.openxmlformats.org/drawingml/2006/table">
            <a:tbl>
              <a:tblPr firstRow="1" firstCol="1" bandRow="1">
                <a:tableStyleId>{2D5ABB26-0587-4C30-8999-92F81FD0307C}</a:tableStyleId>
              </a:tblPr>
              <a:tblGrid>
                <a:gridCol w="3526039">
                  <a:extLst>
                    <a:ext uri="{9D8B030D-6E8A-4147-A177-3AD203B41FA5}">
                      <a16:colId xmlns:a16="http://schemas.microsoft.com/office/drawing/2014/main" xmlns="" val="1929647991"/>
                    </a:ext>
                  </a:extLst>
                </a:gridCol>
                <a:gridCol w="1511329">
                  <a:extLst>
                    <a:ext uri="{9D8B030D-6E8A-4147-A177-3AD203B41FA5}">
                      <a16:colId xmlns:a16="http://schemas.microsoft.com/office/drawing/2014/main" xmlns="" val="3552848116"/>
                    </a:ext>
                  </a:extLst>
                </a:gridCol>
                <a:gridCol w="1511329">
                  <a:extLst>
                    <a:ext uri="{9D8B030D-6E8A-4147-A177-3AD203B41FA5}">
                      <a16:colId xmlns:a16="http://schemas.microsoft.com/office/drawing/2014/main" xmlns="" val="2592831876"/>
                    </a:ext>
                  </a:extLst>
                </a:gridCol>
                <a:gridCol w="2007605">
                  <a:extLst>
                    <a:ext uri="{9D8B030D-6E8A-4147-A177-3AD203B41FA5}">
                      <a16:colId xmlns:a16="http://schemas.microsoft.com/office/drawing/2014/main" xmlns="" val="563017852"/>
                    </a:ext>
                  </a:extLst>
                </a:gridCol>
                <a:gridCol w="1350246">
                  <a:extLst>
                    <a:ext uri="{9D8B030D-6E8A-4147-A177-3AD203B41FA5}">
                      <a16:colId xmlns:a16="http://schemas.microsoft.com/office/drawing/2014/main" xmlns="" val="3608849301"/>
                    </a:ext>
                  </a:extLst>
                </a:gridCol>
              </a:tblGrid>
              <a:tr h="331506">
                <a:tc rowSpan="2">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Variables</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Athérosclérose carotidienne</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FR"/>
                    </a:p>
                  </a:txBody>
                  <a:tcPr/>
                </a:tc>
                <a:tc rowSpan="2">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OR (IC à 95%)</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Valeur P</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89488517"/>
                  </a:ext>
                </a:extLst>
              </a:tr>
              <a:tr h="214459">
                <a:tc vMerge="1">
                  <a:txBody>
                    <a:bodyPr/>
                    <a:lstStyle/>
                    <a:p>
                      <a:endParaRPr lang="fr-FR"/>
                    </a:p>
                  </a:txBody>
                  <a:tcP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Oui N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Non N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3311037447"/>
                  </a:ext>
                </a:extLst>
              </a:tr>
              <a:tr h="156402">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Hypercholestérolémie totale</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85838297"/>
                  </a:ext>
                </a:extLst>
              </a:tr>
              <a:tr h="272696">
                <a:tc>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     Oui</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21 (75,0%)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7 (25,0%)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rowSpan="2">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20,50 (6,10-68,79)</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rowSpan="2">
                  <a:txBody>
                    <a:bodyPr/>
                    <a:lstStyle/>
                    <a:p>
                      <a:pPr algn="ctr">
                        <a:lnSpc>
                          <a:spcPct val="150000"/>
                        </a:lnSpc>
                        <a:spcAft>
                          <a:spcPts val="0"/>
                        </a:spcAft>
                      </a:pPr>
                      <a:r>
                        <a:rPr lang="fr-FR" sz="1600" b="1" dirty="0">
                          <a:effectLst/>
                          <a:latin typeface="Arial" panose="020B0604020202020204" pitchFamily="34" charset="0"/>
                          <a:cs typeface="Arial" panose="020B0604020202020204" pitchFamily="34" charset="0"/>
                        </a:rPr>
                        <a:t>&lt;</a:t>
                      </a:r>
                      <a:r>
                        <a:rPr lang="fr-FR" sz="1600" dirty="0">
                          <a:effectLst/>
                          <a:latin typeface="Arial" panose="020B0604020202020204" pitchFamily="34" charset="0"/>
                          <a:cs typeface="Arial" panose="020B0604020202020204" pitchFamily="34" charset="0"/>
                        </a:rPr>
                        <a:t> </a:t>
                      </a:r>
                      <a:r>
                        <a:rPr lang="fr-FR" sz="1600" b="1" dirty="0">
                          <a:effectLst/>
                          <a:latin typeface="Arial" panose="020B0604020202020204" pitchFamily="34" charset="0"/>
                          <a:cs typeface="Arial" panose="020B0604020202020204" pitchFamily="34" charset="0"/>
                        </a:rPr>
                        <a:t>0,001</a:t>
                      </a:r>
                      <a:endParaRPr lang="fr-FR" sz="1600" b="1"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extLst>
                  <a:ext uri="{0D108BD9-81ED-4DB2-BD59-A6C34878D82A}">
                    <a16:rowId xmlns:a16="http://schemas.microsoft.com/office/drawing/2014/main" xmlns="" val="2358331524"/>
                  </a:ext>
                </a:extLst>
              </a:tr>
              <a:tr h="272696">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     Non</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6 (12,8%)</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dirty="0">
                          <a:effectLst/>
                          <a:latin typeface="Arial" panose="020B0604020202020204" pitchFamily="34" charset="0"/>
                          <a:cs typeface="Arial" panose="020B0604020202020204" pitchFamily="34" charset="0"/>
                        </a:rPr>
                        <a:t>41 (87,2%)</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433307797"/>
                  </a:ext>
                </a:extLst>
              </a:tr>
              <a:tr h="187743">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HypoHDL cholestérolémie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extLst>
                  <a:ext uri="{0D108BD9-81ED-4DB2-BD59-A6C34878D82A}">
                    <a16:rowId xmlns:a16="http://schemas.microsoft.com/office/drawing/2014/main" xmlns="" val="3480229311"/>
                  </a:ext>
                </a:extLst>
              </a:tr>
              <a:tr h="272696">
                <a:tc>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     Oui</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18 (31,0%)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40 (69,0%)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rowSpan="2">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0,40 (0,13-1,20)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rowSpan="2">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0,098</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extLst>
                  <a:ext uri="{0D108BD9-81ED-4DB2-BD59-A6C34878D82A}">
                    <a16:rowId xmlns:a16="http://schemas.microsoft.com/office/drawing/2014/main" xmlns="" val="1219990252"/>
                  </a:ext>
                </a:extLst>
              </a:tr>
              <a:tr h="187743">
                <a:tc>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     Non</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9 (52,9%)</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dirty="0">
                          <a:effectLst/>
                          <a:latin typeface="Arial" panose="020B0604020202020204" pitchFamily="34" charset="0"/>
                          <a:cs typeface="Arial" panose="020B0604020202020204" pitchFamily="34" charset="0"/>
                        </a:rPr>
                        <a:t>8 (47,1%)</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640882055"/>
                  </a:ext>
                </a:extLst>
              </a:tr>
              <a:tr h="187743">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HyperLDL cholestérolémie</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extLst>
                  <a:ext uri="{0D108BD9-81ED-4DB2-BD59-A6C34878D82A}">
                    <a16:rowId xmlns:a16="http://schemas.microsoft.com/office/drawing/2014/main" xmlns="" val="2428304087"/>
                  </a:ext>
                </a:extLst>
              </a:tr>
              <a:tr h="187743">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     Oui</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5 (38,5%)</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8 (61,5%)</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rowSpan="2">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1,13 (0,33-3,89)</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rowSpan="2">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0,839</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extLst>
                  <a:ext uri="{0D108BD9-81ED-4DB2-BD59-A6C34878D82A}">
                    <a16:rowId xmlns:a16="http://schemas.microsoft.com/office/drawing/2014/main" xmlns="" val="1066926521"/>
                  </a:ext>
                </a:extLst>
              </a:tr>
              <a:tr h="156402">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     Non</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22 (35,5%)</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40 (64,5%)</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760188928"/>
                  </a:ext>
                </a:extLst>
              </a:tr>
              <a:tr h="156402">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Hypertriglycéridémie</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tc>
                <a:tc>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lnB>
                      <a:noFill/>
                    </a:lnB>
                  </a:tcPr>
                </a:tc>
                <a:tc>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B>
                      <a:noFill/>
                    </a:lnB>
                  </a:tcPr>
                </a:tc>
                <a:extLst>
                  <a:ext uri="{0D108BD9-81ED-4DB2-BD59-A6C34878D82A}">
                    <a16:rowId xmlns:a16="http://schemas.microsoft.com/office/drawing/2014/main" xmlns="" val="2779664765"/>
                  </a:ext>
                </a:extLst>
              </a:tr>
              <a:tr h="187743">
                <a:tc>
                  <a:txBody>
                    <a:bodyPr/>
                    <a:lstStyle/>
                    <a:p>
                      <a:pPr algn="just">
                        <a:lnSpc>
                          <a:spcPct val="150000"/>
                        </a:lnSpc>
                        <a:spcAft>
                          <a:spcPts val="0"/>
                        </a:spcAft>
                      </a:pPr>
                      <a:r>
                        <a:rPr lang="fr-FR" sz="1600">
                          <a:effectLst/>
                          <a:latin typeface="Arial" panose="020B0604020202020204" pitchFamily="34" charset="0"/>
                          <a:cs typeface="Arial" panose="020B0604020202020204" pitchFamily="34" charset="0"/>
                        </a:rPr>
                        <a:t>     Oui</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B>
                      <a:noFill/>
                    </a:lnB>
                  </a:tcP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6 (40,0%)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lnB>
                      <a:noFill/>
                    </a:lnB>
                  </a:tcPr>
                </a:tc>
                <a:tc>
                  <a:txBody>
                    <a:bodyPr/>
                    <a:lstStyle/>
                    <a:p>
                      <a:pPr marL="38100" marR="38100" algn="ctr">
                        <a:lnSpc>
                          <a:spcPts val="1600"/>
                        </a:lnSpc>
                        <a:spcAft>
                          <a:spcPts val="0"/>
                        </a:spcAft>
                      </a:pPr>
                      <a:r>
                        <a:rPr lang="fr-FR" sz="1600" dirty="0">
                          <a:effectLst/>
                          <a:latin typeface="Arial" panose="020B0604020202020204" pitchFamily="34" charset="0"/>
                          <a:cs typeface="Arial" panose="020B0604020202020204" pitchFamily="34" charset="0"/>
                        </a:rPr>
                        <a:t>9 (60,0%)</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lnR>
                      <a:noFill/>
                    </a:lnR>
                    <a:lnB>
                      <a:noFill/>
                    </a:lnB>
                  </a:tcPr>
                </a:tc>
                <a:tc rowSpan="2">
                  <a:txBody>
                    <a:bodyPr/>
                    <a:lstStyle/>
                    <a:p>
                      <a:pPr algn="ctr">
                        <a:lnSpc>
                          <a:spcPct val="150000"/>
                        </a:lnSpc>
                        <a:spcAft>
                          <a:spcPts val="0"/>
                        </a:spcAft>
                      </a:pPr>
                      <a:r>
                        <a:rPr lang="fr-FR" sz="1600">
                          <a:effectLst/>
                          <a:latin typeface="Arial" panose="020B0604020202020204" pitchFamily="34" charset="0"/>
                          <a:cs typeface="Arial" panose="020B0604020202020204" pitchFamily="34" charset="0"/>
                        </a:rPr>
                        <a:t>1,23 (0,38-3,95)</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50000"/>
                        </a:lnSpc>
                        <a:spcAft>
                          <a:spcPts val="0"/>
                        </a:spcAft>
                      </a:pPr>
                      <a:r>
                        <a:rPr lang="fr-FR" sz="1600" dirty="0">
                          <a:effectLst/>
                          <a:latin typeface="Arial" panose="020B0604020202020204" pitchFamily="34" charset="0"/>
                          <a:cs typeface="Arial" panose="020B0604020202020204" pitchFamily="34" charset="0"/>
                        </a:rPr>
                        <a:t>0,718</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64286765"/>
                  </a:ext>
                </a:extLst>
              </a:tr>
              <a:tr h="272696">
                <a:tc>
                  <a:txBody>
                    <a:bodyPr/>
                    <a:lstStyle/>
                    <a:p>
                      <a:pPr algn="just">
                        <a:lnSpc>
                          <a:spcPct val="150000"/>
                        </a:lnSpc>
                        <a:spcAft>
                          <a:spcPts val="0"/>
                        </a:spcAft>
                      </a:pPr>
                      <a:r>
                        <a:rPr lang="fr-FR" sz="1600" dirty="0">
                          <a:effectLst/>
                          <a:latin typeface="Arial" panose="020B0604020202020204" pitchFamily="34" charset="0"/>
                          <a:cs typeface="Arial" panose="020B0604020202020204" pitchFamily="34" charset="0"/>
                        </a:rPr>
                        <a:t>     Non</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Aft>
                          <a:spcPts val="0"/>
                        </a:spcAft>
                      </a:pPr>
                      <a:r>
                        <a:rPr lang="fr-FR" sz="1600">
                          <a:effectLst/>
                          <a:latin typeface="Arial" panose="020B0604020202020204" pitchFamily="34" charset="0"/>
                          <a:cs typeface="Arial" panose="020B0604020202020204" pitchFamily="34" charset="0"/>
                        </a:rPr>
                        <a:t>21 (35,0%)</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8100" marR="38100" algn="ctr">
                        <a:lnSpc>
                          <a:spcPts val="1600"/>
                        </a:lnSpc>
                        <a:spcAft>
                          <a:spcPts val="0"/>
                        </a:spcAft>
                      </a:pPr>
                      <a:r>
                        <a:rPr lang="fr-FR" sz="1600" dirty="0">
                          <a:effectLst/>
                          <a:latin typeface="Arial" panose="020B0604020202020204" pitchFamily="34" charset="0"/>
                          <a:cs typeface="Arial" panose="020B0604020202020204" pitchFamily="34" charset="0"/>
                        </a:rPr>
                        <a:t>39 (65,0%)</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742" marR="44742"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567432377"/>
                  </a:ext>
                </a:extLst>
              </a:tr>
            </a:tbl>
          </a:graphicData>
        </a:graphic>
      </p:graphicFrame>
      <p:sp>
        <p:nvSpPr>
          <p:cNvPr id="6" name="Slide Number Placeholder 5">
            <a:extLst>
              <a:ext uri="{FF2B5EF4-FFF2-40B4-BE49-F238E27FC236}">
                <a16:creationId xmlns:a16="http://schemas.microsoft.com/office/drawing/2014/main" xmlns="" id="{16553FA8-D2FF-46D3-A2F2-DA15703E6F31}"/>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22</a:t>
            </a:fld>
            <a:endParaRPr lang="fr-FR" sz="2400" dirty="0">
              <a:solidFill>
                <a:schemeClr val="tx1"/>
              </a:solidFill>
              <a:latin typeface="Arial" panose="020B0604020202020204" pitchFamily="34" charset="0"/>
              <a:cs typeface="Arial" panose="020B0604020202020204" pitchFamily="34" charset="0"/>
            </a:endParaRPr>
          </a:p>
        </p:txBody>
      </p:sp>
      <p:sp>
        <p:nvSpPr>
          <p:cNvPr id="11" name="Rounded Rectangle 2">
            <a:extLst>
              <a:ext uri="{FF2B5EF4-FFF2-40B4-BE49-F238E27FC236}">
                <a16:creationId xmlns:a16="http://schemas.microsoft.com/office/drawing/2014/main" xmlns="" id="{0EC42988-FFC0-491B-9354-2204988EB7CF}"/>
              </a:ext>
            </a:extLst>
          </p:cNvPr>
          <p:cNvSpPr/>
          <p:nvPr/>
        </p:nvSpPr>
        <p:spPr>
          <a:xfrm>
            <a:off x="10193337" y="2578033"/>
            <a:ext cx="1102822" cy="400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xmlns="" id="{85F8A172-F8E2-44BD-9BAE-DE7BA614BB18}"/>
              </a:ext>
            </a:extLst>
          </p:cNvPr>
          <p:cNvSpPr txBox="1"/>
          <p:nvPr/>
        </p:nvSpPr>
        <p:spPr>
          <a:xfrm>
            <a:off x="1124902" y="6485966"/>
            <a:ext cx="9620250" cy="259045"/>
          </a:xfrm>
          <a:prstGeom prst="rect">
            <a:avLst/>
          </a:prstGeom>
          <a:noFill/>
        </p:spPr>
        <p:txBody>
          <a:bodyPr wrap="square" rtlCol="0">
            <a:spAutoFit/>
          </a:bodyPr>
          <a:lstStyle/>
          <a:p>
            <a:pPr>
              <a:lnSpc>
                <a:spcPts val="1300"/>
              </a:lnSpc>
              <a:spcBef>
                <a:spcPts val="1000"/>
              </a:spcBef>
              <a:spcAft>
                <a:spcPts val="600"/>
              </a:spcAft>
            </a:pP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Kingué</a:t>
            </a:r>
            <a:r>
              <a:rPr lang="fr-FR" sz="1400" dirty="0">
                <a:latin typeface="Arial" panose="020B0604020202020204" pitchFamily="34" charset="0"/>
                <a:cs typeface="Arial" panose="020B0604020202020204" pitchFamily="34" charset="0"/>
              </a:rPr>
              <a:t> et </a:t>
            </a:r>
            <a:r>
              <a:rPr lang="fr-FR" sz="1400" i="1" dirty="0">
                <a:latin typeface="Arial" panose="020B0604020202020204" pitchFamily="34" charset="0"/>
                <a:cs typeface="Arial" panose="020B0604020202020204" pitchFamily="34" charset="0"/>
              </a:rPr>
              <a:t>al</a:t>
            </a:r>
            <a:r>
              <a:rPr lang="fr-F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7759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10CEF302-C6A0-4EE6-8E1A-847760C53939}"/>
              </a:ext>
            </a:extLst>
          </p:cNvPr>
          <p:cNvSpPr>
            <a:spLocks noGrp="1"/>
          </p:cNvSpPr>
          <p:nvPr>
            <p:ph type="title"/>
          </p:nvPr>
        </p:nvSpPr>
        <p:spPr>
          <a:xfrm>
            <a:off x="1233055" y="249383"/>
            <a:ext cx="10250733" cy="887612"/>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r>
              <a:rPr lang="fr-CM" sz="3200" b="1" dirty="0">
                <a:solidFill>
                  <a:schemeClr val="tx1"/>
                </a:solidFill>
                <a:latin typeface="Arial" panose="020B0604020202020204" pitchFamily="34" charset="0"/>
                <a:cs typeface="Arial" panose="020B0604020202020204" pitchFamily="34" charset="0"/>
              </a:rPr>
              <a:t>Résultats                           </a:t>
            </a:r>
            <a:r>
              <a:rPr lang="fr-CM" sz="3200" b="1" dirty="0" smtClean="0">
                <a:solidFill>
                  <a:schemeClr val="tx1"/>
                </a:solidFill>
                <a:latin typeface="Arial" panose="020B0604020202020204" pitchFamily="34" charset="0"/>
                <a:cs typeface="Arial" panose="020B0604020202020204" pitchFamily="34" charset="0"/>
              </a:rPr>
              <a:t>10/11</a:t>
            </a:r>
            <a:endParaRPr lang="fr-CM" sz="3200" b="1"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16553FA8-D2FF-46D3-A2F2-DA15703E6F31}"/>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23</a:t>
            </a:fld>
            <a:endParaRPr lang="fr-FR" sz="2400" dirty="0">
              <a:solidFill>
                <a:schemeClr val="tx1"/>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454F88E6-9412-4EE4-B10E-7E23D92648EB}"/>
              </a:ext>
            </a:extLst>
          </p:cNvPr>
          <p:cNvGraphicFramePr>
            <a:graphicFrameLocks noGrp="1"/>
          </p:cNvGraphicFramePr>
          <p:nvPr>
            <p:extLst>
              <p:ext uri="{D42A27DB-BD31-4B8C-83A1-F6EECF244321}">
                <p14:modId xmlns:p14="http://schemas.microsoft.com/office/powerpoint/2010/main" val="2850748770"/>
              </p:ext>
            </p:extLst>
          </p:nvPr>
        </p:nvGraphicFramePr>
        <p:xfrm>
          <a:off x="1353504" y="2178599"/>
          <a:ext cx="9813260" cy="3599699"/>
        </p:xfrm>
        <a:graphic>
          <a:graphicData uri="http://schemas.openxmlformats.org/drawingml/2006/table">
            <a:tbl>
              <a:tblPr firstRow="1" firstCol="1" bandRow="1">
                <a:tableStyleId>{2D5ABB26-0587-4C30-8999-92F81FD0307C}</a:tableStyleId>
              </a:tblPr>
              <a:tblGrid>
                <a:gridCol w="2493764">
                  <a:extLst>
                    <a:ext uri="{9D8B030D-6E8A-4147-A177-3AD203B41FA5}">
                      <a16:colId xmlns:a16="http://schemas.microsoft.com/office/drawing/2014/main" xmlns="" val="4253765435"/>
                    </a:ext>
                  </a:extLst>
                </a:gridCol>
                <a:gridCol w="1828995">
                  <a:extLst>
                    <a:ext uri="{9D8B030D-6E8A-4147-A177-3AD203B41FA5}">
                      <a16:colId xmlns:a16="http://schemas.microsoft.com/office/drawing/2014/main" xmlns="" val="353167074"/>
                    </a:ext>
                  </a:extLst>
                </a:gridCol>
                <a:gridCol w="1661337">
                  <a:extLst>
                    <a:ext uri="{9D8B030D-6E8A-4147-A177-3AD203B41FA5}">
                      <a16:colId xmlns:a16="http://schemas.microsoft.com/office/drawing/2014/main" xmlns="" val="441704493"/>
                    </a:ext>
                  </a:extLst>
                </a:gridCol>
                <a:gridCol w="2492591">
                  <a:extLst>
                    <a:ext uri="{9D8B030D-6E8A-4147-A177-3AD203B41FA5}">
                      <a16:colId xmlns:a16="http://schemas.microsoft.com/office/drawing/2014/main" xmlns="" val="695616586"/>
                    </a:ext>
                  </a:extLst>
                </a:gridCol>
                <a:gridCol w="1336573">
                  <a:extLst>
                    <a:ext uri="{9D8B030D-6E8A-4147-A177-3AD203B41FA5}">
                      <a16:colId xmlns:a16="http://schemas.microsoft.com/office/drawing/2014/main" xmlns="" val="344465810"/>
                    </a:ext>
                  </a:extLst>
                </a:gridCol>
              </a:tblGrid>
              <a:tr h="1140581">
                <a:tc rowSpan="2">
                  <a:txBody>
                    <a:bodyPr/>
                    <a:lstStyle/>
                    <a:p>
                      <a:pPr algn="just">
                        <a:lnSpc>
                          <a:spcPct val="150000"/>
                        </a:lnSpc>
                        <a:spcAft>
                          <a:spcPts val="0"/>
                        </a:spcAft>
                      </a:pPr>
                      <a:r>
                        <a:rPr lang="fr-FR" sz="2400" dirty="0">
                          <a:effectLst/>
                          <a:latin typeface="Arial" panose="020B0604020202020204" pitchFamily="34" charset="0"/>
                          <a:cs typeface="Arial" panose="020B0604020202020204" pitchFamily="34" charset="0"/>
                        </a:rPr>
                        <a:t>Risque cardiovasculaire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50000"/>
                        </a:lnSpc>
                        <a:spcAft>
                          <a:spcPts val="0"/>
                        </a:spcAft>
                      </a:pPr>
                      <a:r>
                        <a:rPr lang="fr-FR" sz="2400" dirty="0">
                          <a:effectLst/>
                          <a:latin typeface="Arial" panose="020B0604020202020204" pitchFamily="34" charset="0"/>
                          <a:cs typeface="Arial" panose="020B0604020202020204" pitchFamily="34" charset="0"/>
                        </a:rPr>
                        <a:t>Athérosclérose carotidienne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FR"/>
                    </a:p>
                  </a:txBody>
                  <a:tcPr/>
                </a:tc>
                <a:tc rowSpan="2">
                  <a:txBody>
                    <a:bodyPr/>
                    <a:lstStyle/>
                    <a:p>
                      <a:pPr algn="just">
                        <a:lnSpc>
                          <a:spcPct val="150000"/>
                        </a:lnSpc>
                        <a:spcAft>
                          <a:spcPts val="0"/>
                        </a:spcAft>
                      </a:pPr>
                      <a:r>
                        <a:rPr lang="fr-FR" sz="2400" dirty="0">
                          <a:effectLst/>
                          <a:latin typeface="Arial" panose="020B0604020202020204" pitchFamily="34" charset="0"/>
                          <a:cs typeface="Arial" panose="020B0604020202020204" pitchFamily="34" charset="0"/>
                        </a:rPr>
                        <a:t>OR (IC à 95%)</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50000"/>
                        </a:lnSpc>
                        <a:spcAft>
                          <a:spcPts val="0"/>
                        </a:spcAft>
                      </a:pPr>
                      <a:r>
                        <a:rPr lang="fr-FR" sz="2400" dirty="0">
                          <a:effectLst/>
                          <a:latin typeface="Arial" panose="020B0604020202020204" pitchFamily="34" charset="0"/>
                          <a:cs typeface="Arial" panose="020B0604020202020204" pitchFamily="34" charset="0"/>
                        </a:rPr>
                        <a:t>Valeur P</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5599810"/>
                  </a:ext>
                </a:extLst>
              </a:tr>
              <a:tr h="0">
                <a:tc vMerge="1">
                  <a:txBody>
                    <a:bodyPr/>
                    <a:lstStyle/>
                    <a:p>
                      <a:endParaRPr lang="fr-FR"/>
                    </a:p>
                  </a:txBody>
                  <a:tcPr/>
                </a:tc>
                <a:tc>
                  <a:txBody>
                    <a:bodyPr/>
                    <a:lstStyle/>
                    <a:p>
                      <a:pPr algn="ctr">
                        <a:lnSpc>
                          <a:spcPct val="150000"/>
                        </a:lnSpc>
                        <a:spcAft>
                          <a:spcPts val="0"/>
                        </a:spcAft>
                      </a:pPr>
                      <a:r>
                        <a:rPr lang="fr-FR" sz="2400" dirty="0">
                          <a:effectLst/>
                          <a:latin typeface="Arial" panose="020B0604020202020204" pitchFamily="34" charset="0"/>
                          <a:cs typeface="Arial" panose="020B0604020202020204" pitchFamily="34" charset="0"/>
                        </a:rPr>
                        <a:t>Oui N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400" dirty="0">
                          <a:effectLst/>
                          <a:latin typeface="Arial" panose="020B0604020202020204" pitchFamily="34" charset="0"/>
                          <a:cs typeface="Arial" panose="020B0604020202020204" pitchFamily="34" charset="0"/>
                        </a:rPr>
                        <a:t>Non N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090644245"/>
                  </a:ext>
                </a:extLst>
              </a:tr>
              <a:tr h="636826">
                <a:tc>
                  <a:txBody>
                    <a:bodyPr/>
                    <a:lstStyle/>
                    <a:p>
                      <a:pPr algn="just">
                        <a:lnSpc>
                          <a:spcPct val="150000"/>
                        </a:lnSpc>
                        <a:spcAft>
                          <a:spcPts val="0"/>
                        </a:spcAft>
                      </a:pPr>
                      <a:r>
                        <a:rPr lang="fr-FR" sz="2400" dirty="0">
                          <a:effectLst/>
                          <a:latin typeface="Arial" panose="020B0604020202020204" pitchFamily="34" charset="0"/>
                          <a:cs typeface="Arial" panose="020B0604020202020204" pitchFamily="34" charset="0"/>
                        </a:rPr>
                        <a:t>Faible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fr-FR" sz="2400">
                          <a:effectLst/>
                          <a:latin typeface="Arial" panose="020B0604020202020204" pitchFamily="34" charset="0"/>
                          <a:cs typeface="Arial" panose="020B0604020202020204" pitchFamily="34" charset="0"/>
                        </a:rPr>
                        <a:t>6 (19,4)</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8100" marR="38100" algn="ctr">
                        <a:lnSpc>
                          <a:spcPts val="1600"/>
                        </a:lnSpc>
                        <a:spcAft>
                          <a:spcPts val="0"/>
                        </a:spcAft>
                      </a:pPr>
                      <a:r>
                        <a:rPr lang="fr-FR" sz="2400">
                          <a:effectLst/>
                          <a:latin typeface="Arial" panose="020B0604020202020204" pitchFamily="34" charset="0"/>
                          <a:cs typeface="Arial" panose="020B0604020202020204" pitchFamily="34" charset="0"/>
                        </a:rPr>
                        <a:t>25 (80,6)</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2400">
                          <a:effectLst/>
                          <a:latin typeface="Arial" panose="020B0604020202020204" pitchFamily="34" charset="0"/>
                          <a:cs typeface="Arial" panose="020B0604020202020204" pitchFamily="34" charset="0"/>
                        </a:rPr>
                        <a:t>0,26 (0,09-1,76)</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2400" dirty="0">
                          <a:effectLst/>
                          <a:latin typeface="Arial" panose="020B0604020202020204" pitchFamily="34" charset="0"/>
                          <a:cs typeface="Arial" panose="020B0604020202020204" pitchFamily="34" charset="0"/>
                        </a:rPr>
                        <a:t>0,261</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47669823"/>
                  </a:ext>
                </a:extLst>
              </a:tr>
              <a:tr h="636826">
                <a:tc>
                  <a:txBody>
                    <a:bodyPr/>
                    <a:lstStyle/>
                    <a:p>
                      <a:pPr algn="just">
                        <a:lnSpc>
                          <a:spcPct val="150000"/>
                        </a:lnSpc>
                        <a:spcAft>
                          <a:spcPts val="0"/>
                        </a:spcAft>
                      </a:pPr>
                      <a:r>
                        <a:rPr lang="fr-FR" sz="2400" dirty="0">
                          <a:effectLst/>
                          <a:latin typeface="Arial" panose="020B0604020202020204" pitchFamily="34" charset="0"/>
                          <a:cs typeface="Arial" panose="020B0604020202020204" pitchFamily="34" charset="0"/>
                        </a:rPr>
                        <a:t>Modéré</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8100" marR="38100" algn="ctr">
                        <a:lnSpc>
                          <a:spcPts val="1600"/>
                        </a:lnSpc>
                        <a:spcAft>
                          <a:spcPts val="0"/>
                        </a:spcAft>
                      </a:pPr>
                      <a:r>
                        <a:rPr lang="fr-FR" sz="2400">
                          <a:effectLst/>
                          <a:latin typeface="Arial" panose="020B0604020202020204" pitchFamily="34" charset="0"/>
                          <a:cs typeface="Arial" panose="020B0604020202020204" pitchFamily="34" charset="0"/>
                        </a:rPr>
                        <a:t>6 (27,3)</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8100" marR="38100" algn="ctr">
                        <a:lnSpc>
                          <a:spcPts val="1600"/>
                        </a:lnSpc>
                        <a:spcAft>
                          <a:spcPts val="0"/>
                        </a:spcAft>
                      </a:pPr>
                      <a:r>
                        <a:rPr lang="fr-FR" sz="2400">
                          <a:effectLst/>
                          <a:latin typeface="Arial" panose="020B0604020202020204" pitchFamily="34" charset="0"/>
                          <a:cs typeface="Arial" panose="020B0604020202020204" pitchFamily="34" charset="0"/>
                        </a:rPr>
                        <a:t>16 (72,7)</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2400" dirty="0">
                          <a:effectLst/>
                          <a:latin typeface="Arial" panose="020B0604020202020204" pitchFamily="34" charset="0"/>
                          <a:cs typeface="Arial" panose="020B0604020202020204" pitchFamily="34" charset="0"/>
                        </a:rPr>
                        <a:t>0,57 (0,19-1,69)</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fr-FR" sz="2400" dirty="0">
                          <a:effectLst/>
                          <a:latin typeface="Arial" panose="020B0604020202020204" pitchFamily="34" charset="0"/>
                          <a:cs typeface="Arial" panose="020B0604020202020204" pitchFamily="34" charset="0"/>
                        </a:rPr>
                        <a:t>0,310</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13948045"/>
                  </a:ext>
                </a:extLst>
              </a:tr>
              <a:tr h="636826">
                <a:tc>
                  <a:txBody>
                    <a:bodyPr/>
                    <a:lstStyle/>
                    <a:p>
                      <a:pPr algn="just">
                        <a:lnSpc>
                          <a:spcPct val="150000"/>
                        </a:lnSpc>
                        <a:spcAft>
                          <a:spcPts val="0"/>
                        </a:spcAft>
                      </a:pPr>
                      <a:r>
                        <a:rPr lang="fr-FR" sz="2400">
                          <a:effectLst/>
                          <a:latin typeface="Arial" panose="020B0604020202020204" pitchFamily="34" charset="0"/>
                          <a:cs typeface="Arial" panose="020B0604020202020204" pitchFamily="34" charset="0"/>
                        </a:rPr>
                        <a:t>Elevé</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fr-FR" sz="2400">
                          <a:effectLst/>
                          <a:latin typeface="Arial" panose="020B0604020202020204" pitchFamily="34" charset="0"/>
                          <a:cs typeface="Arial" panose="020B0604020202020204" pitchFamily="34" charset="0"/>
                        </a:rPr>
                        <a:t>15 (68,2)</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fr-FR" sz="2400">
                          <a:effectLst/>
                          <a:latin typeface="Arial" panose="020B0604020202020204" pitchFamily="34" charset="0"/>
                          <a:cs typeface="Arial" panose="020B0604020202020204" pitchFamily="34" charset="0"/>
                        </a:rPr>
                        <a:t>7 (31,8)</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400">
                          <a:effectLst/>
                          <a:latin typeface="Arial" panose="020B0604020202020204" pitchFamily="34" charset="0"/>
                          <a:cs typeface="Arial" panose="020B0604020202020204" pitchFamily="34" charset="0"/>
                        </a:rPr>
                        <a:t>7,32 (2,42-22,08)</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400" b="1" dirty="0">
                          <a:effectLst/>
                          <a:latin typeface="Arial" panose="020B0604020202020204" pitchFamily="34" charset="0"/>
                          <a:cs typeface="Arial" panose="020B0604020202020204" pitchFamily="34" charset="0"/>
                        </a:rPr>
                        <a:t>&lt;0,001</a:t>
                      </a:r>
                      <a:endParaRPr lang="fr-FR"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76743807"/>
                  </a:ext>
                </a:extLst>
              </a:tr>
            </a:tbl>
          </a:graphicData>
        </a:graphic>
      </p:graphicFrame>
      <p:sp>
        <p:nvSpPr>
          <p:cNvPr id="12" name="TextBox 11">
            <a:extLst>
              <a:ext uri="{FF2B5EF4-FFF2-40B4-BE49-F238E27FC236}">
                <a16:creationId xmlns:a16="http://schemas.microsoft.com/office/drawing/2014/main" xmlns="" id="{D23D5AD1-859A-4F37-AE57-D1F63AE9414C}"/>
              </a:ext>
            </a:extLst>
          </p:cNvPr>
          <p:cNvSpPr txBox="1"/>
          <p:nvPr/>
        </p:nvSpPr>
        <p:spPr>
          <a:xfrm>
            <a:off x="1233055" y="1200168"/>
            <a:ext cx="10438130" cy="1138773"/>
          </a:xfrm>
          <a:prstGeom prst="rect">
            <a:avLst/>
          </a:prstGeom>
          <a:noFill/>
        </p:spPr>
        <p:txBody>
          <a:bodyPr wrap="square" rtlCol="0">
            <a:spAutoFit/>
          </a:bodyPr>
          <a:lstStyle/>
          <a:p>
            <a:r>
              <a:rPr lang="fr-FR" dirty="0"/>
              <a:t>   </a:t>
            </a:r>
            <a:r>
              <a:rPr lang="fr-FR" sz="2000" u="sng" dirty="0">
                <a:solidFill>
                  <a:srgbClr val="000000"/>
                </a:solidFill>
                <a:latin typeface="Arial" panose="020B0604020202020204" pitchFamily="34" charset="0"/>
                <a:ea typeface="Calibri" panose="020F0502020204030204" pitchFamily="34" charset="0"/>
                <a:cs typeface="Arial" panose="020B0604020202020204" pitchFamily="34" charset="0"/>
              </a:rPr>
              <a:t>Tableau VIII </a:t>
            </a:r>
            <a:r>
              <a:rPr lang="fr-FR" sz="2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évaluation du risque cardiovasculaire associé à l'athérosclérose carotidienne</a:t>
            </a:r>
            <a:r>
              <a:rPr lang="fr-FR" dirty="0"/>
              <a:t>.</a:t>
            </a:r>
          </a:p>
          <a:p>
            <a:endParaRPr lang="fr-FR" sz="20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2A0A6F80-808C-412A-973C-250F773A7F28}"/>
              </a:ext>
            </a:extLst>
          </p:cNvPr>
          <p:cNvSpPr/>
          <p:nvPr/>
        </p:nvSpPr>
        <p:spPr>
          <a:xfrm>
            <a:off x="9789626" y="5113400"/>
            <a:ext cx="1564174" cy="49482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Tree>
    <p:extLst>
      <p:ext uri="{BB962C8B-B14F-4D97-AF65-F5344CB8AC3E}">
        <p14:creationId xmlns:p14="http://schemas.microsoft.com/office/powerpoint/2010/main" val="2568743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10CEF302-C6A0-4EE6-8E1A-847760C53939}"/>
              </a:ext>
            </a:extLst>
          </p:cNvPr>
          <p:cNvSpPr>
            <a:spLocks noGrp="1"/>
          </p:cNvSpPr>
          <p:nvPr>
            <p:ph type="title"/>
          </p:nvPr>
        </p:nvSpPr>
        <p:spPr>
          <a:xfrm>
            <a:off x="1353503" y="249383"/>
            <a:ext cx="9813261" cy="887612"/>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r>
              <a:rPr lang="fr-CM" sz="3200" b="1" dirty="0">
                <a:solidFill>
                  <a:schemeClr val="tx1"/>
                </a:solidFill>
                <a:latin typeface="Arial" panose="020B0604020202020204" pitchFamily="34" charset="0"/>
                <a:cs typeface="Arial" panose="020B0604020202020204" pitchFamily="34" charset="0"/>
              </a:rPr>
              <a:t>Résultats                      </a:t>
            </a:r>
            <a:r>
              <a:rPr lang="fr-CM" sz="3200" b="1" dirty="0" smtClean="0">
                <a:solidFill>
                  <a:schemeClr val="tx1"/>
                </a:solidFill>
                <a:latin typeface="Arial" panose="020B0604020202020204" pitchFamily="34" charset="0"/>
                <a:cs typeface="Arial" panose="020B0604020202020204" pitchFamily="34" charset="0"/>
              </a:rPr>
              <a:t>11/11</a:t>
            </a:r>
            <a:endParaRPr lang="fr-CM" sz="3200" b="1"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16553FA8-D2FF-46D3-A2F2-DA15703E6F31}"/>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24</a:t>
            </a:fld>
            <a:endParaRPr lang="fr-FR" sz="24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23D5AD1-859A-4F37-AE57-D1F63AE9414C}"/>
              </a:ext>
            </a:extLst>
          </p:cNvPr>
          <p:cNvSpPr txBox="1"/>
          <p:nvPr/>
        </p:nvSpPr>
        <p:spPr>
          <a:xfrm>
            <a:off x="1353503" y="1366616"/>
            <a:ext cx="10438130" cy="984885"/>
          </a:xfrm>
          <a:prstGeom prst="rect">
            <a:avLst/>
          </a:prstGeom>
          <a:noFill/>
        </p:spPr>
        <p:txBody>
          <a:bodyPr wrap="square" rtlCol="0">
            <a:spAutoFit/>
          </a:bodyPr>
          <a:lstStyle/>
          <a:p>
            <a:r>
              <a:rPr lang="fr-FR" dirty="0"/>
              <a:t>   </a:t>
            </a:r>
            <a:r>
              <a:rPr lang="fr-FR" sz="2000" u="sng" dirty="0">
                <a:solidFill>
                  <a:srgbClr val="000000"/>
                </a:solidFill>
                <a:latin typeface="Arial" panose="020B0604020202020204" pitchFamily="34" charset="0"/>
                <a:ea typeface="Calibri" panose="020F0502020204030204" pitchFamily="34" charset="0"/>
                <a:cs typeface="Arial" panose="020B0604020202020204" pitchFamily="34" charset="0"/>
              </a:rPr>
              <a:t>Tableau IX </a:t>
            </a:r>
            <a:r>
              <a:rPr lang="fr-FR"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dirty="0"/>
              <a:t>analyse multivariée, facteurs indépendants liés à la présence de plaques d'athérome carotidiens</a:t>
            </a:r>
          </a:p>
          <a:p>
            <a:endParaRPr lang="fr-FR" sz="20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6FD46558-D233-4995-8CF2-E20D6E8B1FF7}"/>
              </a:ext>
            </a:extLst>
          </p:cNvPr>
          <p:cNvGraphicFramePr>
            <a:graphicFrameLocks noGrp="1"/>
          </p:cNvGraphicFramePr>
          <p:nvPr>
            <p:extLst>
              <p:ext uri="{D42A27DB-BD31-4B8C-83A1-F6EECF244321}">
                <p14:modId xmlns:p14="http://schemas.microsoft.com/office/powerpoint/2010/main" val="2475430648"/>
              </p:ext>
            </p:extLst>
          </p:nvPr>
        </p:nvGraphicFramePr>
        <p:xfrm>
          <a:off x="1233055" y="2105892"/>
          <a:ext cx="8839201" cy="3560616"/>
        </p:xfrm>
        <a:graphic>
          <a:graphicData uri="http://schemas.openxmlformats.org/drawingml/2006/table">
            <a:tbl>
              <a:tblPr firstRow="1" firstCol="1" bandRow="1">
                <a:tableStyleId>{2D5ABB26-0587-4C30-8999-92F81FD0307C}</a:tableStyleId>
              </a:tblPr>
              <a:tblGrid>
                <a:gridCol w="3296206">
                  <a:extLst>
                    <a:ext uri="{9D8B030D-6E8A-4147-A177-3AD203B41FA5}">
                      <a16:colId xmlns:a16="http://schemas.microsoft.com/office/drawing/2014/main" xmlns="" val="1768991048"/>
                    </a:ext>
                  </a:extLst>
                </a:gridCol>
                <a:gridCol w="2846003">
                  <a:extLst>
                    <a:ext uri="{9D8B030D-6E8A-4147-A177-3AD203B41FA5}">
                      <a16:colId xmlns:a16="http://schemas.microsoft.com/office/drawing/2014/main" xmlns="" val="1719624027"/>
                    </a:ext>
                  </a:extLst>
                </a:gridCol>
                <a:gridCol w="2696992">
                  <a:extLst>
                    <a:ext uri="{9D8B030D-6E8A-4147-A177-3AD203B41FA5}">
                      <a16:colId xmlns:a16="http://schemas.microsoft.com/office/drawing/2014/main" xmlns="" val="217062733"/>
                    </a:ext>
                  </a:extLst>
                </a:gridCol>
              </a:tblGrid>
              <a:tr h="1186872">
                <a:tc>
                  <a:txBody>
                    <a:bodyPr/>
                    <a:lstStyle/>
                    <a:p>
                      <a:pPr algn="just">
                        <a:lnSpc>
                          <a:spcPct val="150000"/>
                        </a:lnSpc>
                        <a:spcAft>
                          <a:spcPts val="0"/>
                        </a:spcAft>
                      </a:pPr>
                      <a:r>
                        <a:rPr lang="fr-FR" sz="2000">
                          <a:effectLst/>
                          <a:latin typeface="Arial" panose="020B0604020202020204" pitchFamily="34" charset="0"/>
                          <a:cs typeface="Arial" panose="020B0604020202020204" pitchFamily="34" charset="0"/>
                        </a:rPr>
                        <a:t>Risque cardiovasculaire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a:effectLst/>
                          <a:latin typeface="Arial" panose="020B0604020202020204" pitchFamily="34" charset="0"/>
                          <a:cs typeface="Arial" panose="020B0604020202020204" pitchFamily="34" charset="0"/>
                        </a:rPr>
                        <a:t>ORa (IC à 95%)</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dirty="0">
                          <a:effectLst/>
                          <a:latin typeface="Arial" panose="020B0604020202020204" pitchFamily="34" charset="0"/>
                          <a:cs typeface="Arial" panose="020B0604020202020204" pitchFamily="34" charset="0"/>
                        </a:rPr>
                        <a:t>Valeur Pa</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51649207"/>
                  </a:ext>
                </a:extLst>
              </a:tr>
              <a:tr h="1186872">
                <a:tc>
                  <a:txBody>
                    <a:bodyPr/>
                    <a:lstStyle/>
                    <a:p>
                      <a:pPr algn="just">
                        <a:lnSpc>
                          <a:spcPct val="150000"/>
                        </a:lnSpc>
                        <a:spcAft>
                          <a:spcPts val="0"/>
                        </a:spcAft>
                      </a:pPr>
                      <a:r>
                        <a:rPr lang="fr-FR" sz="2000">
                          <a:effectLst/>
                          <a:latin typeface="Arial" panose="020B0604020202020204" pitchFamily="34" charset="0"/>
                          <a:cs typeface="Arial" panose="020B0604020202020204" pitchFamily="34" charset="0"/>
                        </a:rPr>
                        <a:t>Hypercholestérolémie totale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2000">
                          <a:effectLst/>
                          <a:latin typeface="Arial" panose="020B0604020202020204" pitchFamily="34" charset="0"/>
                          <a:cs typeface="Arial" panose="020B0604020202020204" pitchFamily="34" charset="0"/>
                        </a:rPr>
                        <a:t>16,48 (4,63-58,61)</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fr-FR" sz="2000" b="1" dirty="0">
                          <a:effectLst/>
                          <a:latin typeface="Arial" panose="020B0604020202020204" pitchFamily="34" charset="0"/>
                          <a:cs typeface="Arial" panose="020B0604020202020204" pitchFamily="34" charset="0"/>
                        </a:rPr>
                        <a:t>&lt; 0,001</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028201100"/>
                  </a:ext>
                </a:extLst>
              </a:tr>
              <a:tr h="1186872">
                <a:tc>
                  <a:txBody>
                    <a:bodyPr/>
                    <a:lstStyle/>
                    <a:p>
                      <a:pPr algn="just">
                        <a:lnSpc>
                          <a:spcPct val="150000"/>
                        </a:lnSpc>
                        <a:spcAft>
                          <a:spcPts val="0"/>
                        </a:spcAft>
                      </a:pPr>
                      <a:r>
                        <a:rPr lang="fr-FR" sz="2000" dirty="0">
                          <a:effectLst/>
                          <a:latin typeface="Arial" panose="020B0604020202020204" pitchFamily="34" charset="0"/>
                          <a:cs typeface="Arial" panose="020B0604020202020204" pitchFamily="34" charset="0"/>
                        </a:rPr>
                        <a:t>Risque cardiovasculaire élevé</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fr-FR" sz="2000">
                          <a:effectLst/>
                          <a:latin typeface="Arial" panose="020B0604020202020204" pitchFamily="34" charset="0"/>
                          <a:cs typeface="Arial" panose="020B0604020202020204" pitchFamily="34" charset="0"/>
                        </a:rPr>
                        <a:t>4,95 (1,28-19,13)</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2000" b="1" dirty="0">
                          <a:effectLst/>
                          <a:latin typeface="Arial" panose="020B0604020202020204" pitchFamily="34" charset="0"/>
                          <a:cs typeface="Arial" panose="020B0604020202020204" pitchFamily="34" charset="0"/>
                        </a:rPr>
                        <a:t>0,020</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4200858"/>
                  </a:ext>
                </a:extLst>
              </a:tr>
            </a:tbl>
          </a:graphicData>
        </a:graphic>
      </p:graphicFrame>
      <p:sp>
        <p:nvSpPr>
          <p:cNvPr id="9" name="Oval 8">
            <a:extLst>
              <a:ext uri="{FF2B5EF4-FFF2-40B4-BE49-F238E27FC236}">
                <a16:creationId xmlns:a16="http://schemas.microsoft.com/office/drawing/2014/main" xmlns="" id="{24526F4C-D8B2-4921-A994-97BA141F8F01}"/>
              </a:ext>
            </a:extLst>
          </p:cNvPr>
          <p:cNvSpPr/>
          <p:nvPr/>
        </p:nvSpPr>
        <p:spPr>
          <a:xfrm>
            <a:off x="7696200" y="3266768"/>
            <a:ext cx="2286000" cy="737196"/>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1" name="Oval 10">
            <a:extLst>
              <a:ext uri="{FF2B5EF4-FFF2-40B4-BE49-F238E27FC236}">
                <a16:creationId xmlns:a16="http://schemas.microsoft.com/office/drawing/2014/main" xmlns="" id="{A1797BDF-C5F4-4E99-AB4B-B0A6E4BDF16B}"/>
              </a:ext>
            </a:extLst>
          </p:cNvPr>
          <p:cNvSpPr/>
          <p:nvPr/>
        </p:nvSpPr>
        <p:spPr>
          <a:xfrm>
            <a:off x="7786256" y="4415730"/>
            <a:ext cx="2286000" cy="737196"/>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Tree>
    <p:extLst>
      <p:ext uri="{BB962C8B-B14F-4D97-AF65-F5344CB8AC3E}">
        <p14:creationId xmlns:p14="http://schemas.microsoft.com/office/powerpoint/2010/main" val="1119280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xmlns="" id="{10CEF302-C6A0-4EE6-8E1A-847760C53939}"/>
              </a:ext>
            </a:extLst>
          </p:cNvPr>
          <p:cNvSpPr>
            <a:spLocks noGrp="1"/>
          </p:cNvSpPr>
          <p:nvPr>
            <p:ph type="title"/>
          </p:nvPr>
        </p:nvSpPr>
        <p:spPr>
          <a:xfrm>
            <a:off x="1330643" y="185877"/>
            <a:ext cx="10023157" cy="848533"/>
          </a:xfrm>
          <a:noFill/>
          <a:ln w="38100">
            <a:solidFill>
              <a:srgbClr val="3333CC"/>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fr-CM" b="1" dirty="0">
                <a:solidFill>
                  <a:schemeClr val="tx1"/>
                </a:solidFill>
                <a:latin typeface="Arial" panose="020B0604020202020204" pitchFamily="34" charset="0"/>
                <a:cs typeface="Arial" panose="020B0604020202020204" pitchFamily="34" charset="0"/>
              </a:rPr>
              <a:t>Conclusion</a:t>
            </a:r>
          </a:p>
        </p:txBody>
      </p:sp>
      <p:sp>
        <p:nvSpPr>
          <p:cNvPr id="19" name="Rectangle 18"/>
          <p:cNvSpPr/>
          <p:nvPr/>
        </p:nvSpPr>
        <p:spPr>
          <a:xfrm>
            <a:off x="1173480" y="5810046"/>
            <a:ext cx="10695622" cy="907941"/>
          </a:xfrm>
          <a:prstGeom prst="rect">
            <a:avLst/>
          </a:prstGeom>
        </p:spPr>
        <p:txBody>
          <a:bodyPr wrap="square">
            <a:spAutoFit/>
          </a:bodyPr>
          <a:lstStyle/>
          <a:p>
            <a:pPr lvl="0">
              <a:lnSpc>
                <a:spcPct val="100000"/>
              </a:lnSpc>
              <a:spcAft>
                <a:spcPts val="600"/>
              </a:spcAft>
              <a:buFont typeface="Wingdings" panose="05000000000000000000" pitchFamily="2" charset="2"/>
              <a:buChar char="v"/>
            </a:pPr>
            <a:endParaRPr lang="fr-FR" sz="2400" dirty="0">
              <a:latin typeface="Arial" panose="020B0604020202020204" pitchFamily="34" charset="0"/>
              <a:cs typeface="Arial" panose="020B0604020202020204" pitchFamily="34" charset="0"/>
            </a:endParaRPr>
          </a:p>
          <a:p>
            <a:pPr lvl="0">
              <a:lnSpc>
                <a:spcPct val="100000"/>
              </a:lnSpc>
              <a:spcAft>
                <a:spcPts val="600"/>
              </a:spcAft>
              <a:buFont typeface="Wingdings" panose="05000000000000000000" pitchFamily="2" charset="2"/>
              <a:buChar char="v"/>
            </a:pPr>
            <a:endParaRPr lang="fr-FR"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06B1B67A-3CE6-4991-915F-4F138AB49943}"/>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25</a:t>
            </a:fld>
            <a:endParaRPr lang="fr-FR" sz="2400" dirty="0">
              <a:solidFill>
                <a:schemeClr val="tx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xmlns="" id="{C683E1BA-6F7F-4620-890E-54CB9EB79183}"/>
              </a:ext>
            </a:extLst>
          </p:cNvPr>
          <p:cNvSpPr txBox="1"/>
          <p:nvPr/>
        </p:nvSpPr>
        <p:spPr>
          <a:xfrm>
            <a:off x="821094" y="2332653"/>
            <a:ext cx="10459616" cy="1815882"/>
          </a:xfrm>
          <a:prstGeom prst="rect">
            <a:avLst/>
          </a:prstGeom>
          <a:noFill/>
        </p:spPr>
        <p:txBody>
          <a:bodyPr wrap="square">
            <a:spAutoFit/>
          </a:bodyPr>
          <a:lstStyle/>
          <a:p>
            <a:r>
              <a:rPr lang="fr-CM" sz="2800" dirty="0">
                <a:latin typeface="Arial" panose="020B0604020202020204" pitchFamily="34" charset="0"/>
                <a:ea typeface="Calibri" panose="020F0502020204030204" pitchFamily="34" charset="0"/>
                <a:cs typeface="Arial" panose="020B0604020202020204" pitchFamily="34" charset="0"/>
              </a:rPr>
              <a:t>La f</a:t>
            </a:r>
            <a:r>
              <a:rPr lang="fr-CM" sz="2800" dirty="0">
                <a:effectLst/>
                <a:latin typeface="Arial" panose="020B0604020202020204" pitchFamily="34" charset="0"/>
                <a:ea typeface="Calibri" panose="020F0502020204030204" pitchFamily="34" charset="0"/>
                <a:cs typeface="Arial" panose="020B0604020202020204" pitchFamily="34" charset="0"/>
              </a:rPr>
              <a:t>réquence de l'athérosclérose carotidienne semble être élevée chez les personnes de plus de 50 ans présentant au moins un facteur de risque cardiovasculaire justifiant l'importance des stratégies de contrôle </a:t>
            </a:r>
            <a:endParaRPr lang="fr-CM"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717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5204" y="1146798"/>
            <a:ext cx="9931777" cy="5151248"/>
          </a:xfrm>
        </p:spPr>
        <p:txBody>
          <a:bodyPr>
            <a:normAutofit fontScale="32500" lnSpcReduction="20000"/>
          </a:bodyPr>
          <a:lstStyle/>
          <a:p>
            <a:pPr algn="just">
              <a:lnSpc>
                <a:spcPct val="170000"/>
              </a:lnSpc>
              <a:buClr>
                <a:schemeClr val="tx1"/>
              </a:buClr>
              <a:buFont typeface="Wingdings" panose="05000000000000000000" pitchFamily="2" charset="2"/>
              <a:buChar char="v"/>
            </a:pPr>
            <a:r>
              <a:rPr lang="fr-FR" sz="9600" b="1" dirty="0">
                <a:latin typeface="Arial" panose="020B0604020202020204" pitchFamily="34" charset="0"/>
                <a:cs typeface="Arial" panose="020B0604020202020204" pitchFamily="34" charset="0"/>
              </a:rPr>
              <a:t> Maladies cardiovasculaires (MCV):</a:t>
            </a:r>
          </a:p>
          <a:p>
            <a:pPr lvl="1" algn="just">
              <a:lnSpc>
                <a:spcPct val="170000"/>
              </a:lnSpc>
              <a:buFont typeface="Wingdings" panose="05000000000000000000" pitchFamily="2" charset="2"/>
              <a:buChar char="q"/>
            </a:pPr>
            <a:r>
              <a:rPr lang="fr-FR" sz="9600" dirty="0">
                <a:latin typeface="Arial" panose="020B0604020202020204" pitchFamily="34" charset="0"/>
                <a:cs typeface="Arial" panose="020B0604020202020204" pitchFamily="34" charset="0"/>
              </a:rPr>
              <a:t> Première cause de mortalité dans le monde </a:t>
            </a:r>
            <a:r>
              <a:rPr lang="fr-FR" sz="9600" baseline="30000" dirty="0">
                <a:latin typeface="Arial" panose="020B0604020202020204" pitchFamily="34" charset="0"/>
                <a:cs typeface="Arial" pitchFamily="34" charset="0"/>
              </a:rPr>
              <a:t>1</a:t>
            </a:r>
          </a:p>
          <a:p>
            <a:pPr marL="228600" lvl="1" algn="just">
              <a:lnSpc>
                <a:spcPct val="170000"/>
              </a:lnSpc>
              <a:buFont typeface="Wingdings" panose="05000000000000000000" pitchFamily="2" charset="2"/>
              <a:buChar char="v"/>
            </a:pPr>
            <a:r>
              <a:rPr lang="fr-FR" sz="9600" b="1" dirty="0">
                <a:latin typeface="Arial" panose="020B0604020202020204" pitchFamily="34" charset="0"/>
                <a:cs typeface="Arial" panose="020B0604020202020204" pitchFamily="34" charset="0"/>
              </a:rPr>
              <a:t> Athérosclérose</a:t>
            </a:r>
          </a:p>
          <a:p>
            <a:pPr marL="630238" lvl="2" algn="just">
              <a:lnSpc>
                <a:spcPct val="170000"/>
              </a:lnSpc>
              <a:buFont typeface="Wingdings" panose="05000000000000000000" pitchFamily="2" charset="2"/>
              <a:buChar char="q"/>
            </a:pPr>
            <a:r>
              <a:rPr lang="fr-FR" sz="9600" dirty="0">
                <a:latin typeface="Arial" panose="020B0604020202020204" pitchFamily="34" charset="0"/>
                <a:cs typeface="Arial" panose="020B0604020202020204" pitchFamily="34" charset="0"/>
              </a:rPr>
              <a:t> Mécanisme le plus incriminé </a:t>
            </a:r>
            <a:r>
              <a:rPr lang="fr-FR" sz="9600" baseline="30000" dirty="0">
                <a:latin typeface="Arial" panose="020B0604020202020204" pitchFamily="34" charset="0"/>
                <a:cs typeface="Arial" pitchFamily="34" charset="0"/>
              </a:rPr>
              <a:t>1</a:t>
            </a:r>
          </a:p>
          <a:p>
            <a:pPr marL="630238" lvl="2">
              <a:lnSpc>
                <a:spcPct val="170000"/>
              </a:lnSpc>
              <a:buFont typeface="Wingdings" panose="05000000000000000000" pitchFamily="2" charset="2"/>
              <a:buChar char="q"/>
              <a:tabLst>
                <a:tab pos="630238" algn="l"/>
              </a:tabLst>
            </a:pPr>
            <a:r>
              <a:rPr lang="fr-FR" sz="9600" dirty="0">
                <a:latin typeface="Arial" panose="020B0604020202020204" pitchFamily="34" charset="0"/>
                <a:cs typeface="Arial" panose="020B0604020202020204" pitchFamily="34" charset="0"/>
              </a:rPr>
              <a:t> Plusieurs facteurs de risques cardiovasculaires (FDRCV) responsables </a:t>
            </a:r>
            <a:r>
              <a:rPr lang="fr-FR" sz="9600" baseline="30000" dirty="0">
                <a:latin typeface="Arial" panose="020B0604020202020204" pitchFamily="34" charset="0"/>
                <a:cs typeface="Arial" pitchFamily="34" charset="0"/>
              </a:rPr>
              <a:t>2</a:t>
            </a:r>
          </a:p>
          <a:p>
            <a:pPr lvl="2">
              <a:buFont typeface="Wingdings" panose="05000000000000000000" pitchFamily="2" charset="2"/>
              <a:buChar char="q"/>
            </a:pPr>
            <a:endParaRPr lang="fr-FR" sz="9600" dirty="0">
              <a:latin typeface="Arial" panose="020B0604020202020204" pitchFamily="34" charset="0"/>
              <a:cs typeface="Arial" panose="020B0604020202020204" pitchFamily="34" charset="0"/>
            </a:endParaRPr>
          </a:p>
          <a:p>
            <a:pPr lvl="1" algn="just">
              <a:lnSpc>
                <a:spcPct val="150000"/>
              </a:lnSpc>
              <a:buClr>
                <a:schemeClr val="accent1">
                  <a:lumMod val="50000"/>
                </a:schemeClr>
              </a:buClr>
            </a:pPr>
            <a:endParaRPr lang="fr-FR" sz="2000" dirty="0">
              <a:latin typeface="Arial" panose="020B0604020202020204" pitchFamily="34" charset="0"/>
              <a:cs typeface="Arial" panose="020B0604020202020204" pitchFamily="34" charset="0"/>
            </a:endParaRPr>
          </a:p>
          <a:p>
            <a:pPr algn="just">
              <a:lnSpc>
                <a:spcPct val="150000"/>
              </a:lnSpc>
              <a:buClr>
                <a:schemeClr val="accent1">
                  <a:lumMod val="50000"/>
                </a:schemeClr>
              </a:buClr>
              <a:buFont typeface="Wingdings" panose="05000000000000000000" pitchFamily="2" charset="2"/>
              <a:buChar char="Ø"/>
            </a:pPr>
            <a:endParaRPr lang="fr-FR" sz="2400" dirty="0">
              <a:latin typeface="Arial" panose="020B0604020202020204" pitchFamily="34" charset="0"/>
              <a:cs typeface="Arial" panose="020B0604020202020204" pitchFamily="34" charset="0"/>
            </a:endParaRPr>
          </a:p>
          <a:p>
            <a:pPr marL="0" indent="0">
              <a:buNone/>
            </a:pPr>
            <a:endParaRPr lang="fr-FR" dirty="0">
              <a:latin typeface="Times New Roman" panose="02020603050405020304" pitchFamily="18" charset="0"/>
              <a:cs typeface="Times New Roman" panose="02020603050405020304" pitchFamily="18" charset="0"/>
            </a:endParaRPr>
          </a:p>
        </p:txBody>
      </p:sp>
      <p:sp>
        <p:nvSpPr>
          <p:cNvPr id="7" name="Titre 1">
            <a:extLst>
              <a:ext uri="{FF2B5EF4-FFF2-40B4-BE49-F238E27FC236}">
                <a16:creationId xmlns:a16="http://schemas.microsoft.com/office/drawing/2014/main" xmlns="" id="{75290052-5C51-4F42-B140-FF13E51773E7}"/>
              </a:ext>
            </a:extLst>
          </p:cNvPr>
          <p:cNvSpPr txBox="1">
            <a:spLocks/>
          </p:cNvSpPr>
          <p:nvPr/>
        </p:nvSpPr>
        <p:spPr>
          <a:xfrm>
            <a:off x="1595202" y="207400"/>
            <a:ext cx="9931778" cy="939398"/>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M" b="1" dirty="0">
                <a:solidFill>
                  <a:schemeClr val="tx1"/>
                </a:solidFill>
                <a:latin typeface="Arial" panose="020B0604020202020204" pitchFamily="34" charset="0"/>
                <a:cs typeface="Arial" panose="020B0604020202020204" pitchFamily="34" charset="0"/>
              </a:rPr>
              <a:t>          Introduction                1/3</a:t>
            </a:r>
            <a:endParaRPr lang="fr-FR" b="1"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595202" y="6458532"/>
            <a:ext cx="7015397" cy="738664"/>
          </a:xfrm>
          <a:prstGeom prst="rect">
            <a:avLst/>
          </a:prstGeom>
          <a:noFill/>
        </p:spPr>
        <p:txBody>
          <a:bodyPr wrap="square" rtlCol="0">
            <a:spAutoFit/>
          </a:bodyPr>
          <a:lstStyle/>
          <a:p>
            <a:r>
              <a:rPr lang="fr-FR" sz="1400" baseline="30000" dirty="0">
                <a:latin typeface="Arial" panose="020B0604020202020204" pitchFamily="34" charset="0"/>
                <a:cs typeface="Arial" pitchFamily="34" charset="0"/>
              </a:rPr>
              <a:t>1 </a:t>
            </a:r>
            <a:r>
              <a:rPr lang="fr-FR" sz="1400" dirty="0">
                <a:latin typeface="Arial" panose="020B0604020202020204" pitchFamily="34" charset="0"/>
                <a:cs typeface="Arial" pitchFamily="34" charset="0"/>
              </a:rPr>
              <a:t>OMS</a:t>
            </a:r>
            <a:r>
              <a:rPr lang="fr-FR" sz="1400" i="1" dirty="0">
                <a:latin typeface="Arial" panose="020B0604020202020204" pitchFamily="34" charset="0"/>
                <a:cs typeface="Arial" pitchFamily="34" charset="0"/>
              </a:rPr>
              <a:t> </a:t>
            </a:r>
            <a:r>
              <a:rPr lang="fr-FR" sz="1400" dirty="0">
                <a:latin typeface="Arial" panose="020B0604020202020204" pitchFamily="34" charset="0"/>
                <a:cs typeface="Arial" pitchFamily="34" charset="0"/>
              </a:rPr>
              <a:t>2017 </a:t>
            </a:r>
            <a:r>
              <a:rPr lang="fr-FR" sz="1400" i="1" baseline="30000" dirty="0">
                <a:latin typeface="Arial" panose="020B0604020202020204" pitchFamily="34" charset="0"/>
                <a:cs typeface="Arial" pitchFamily="34" charset="0"/>
              </a:rPr>
              <a:t>      2</a:t>
            </a:r>
            <a:r>
              <a:rPr lang="fr-FR" sz="1400" dirty="0">
                <a:latin typeface="Arial" panose="020B0604020202020204" pitchFamily="34" charset="0"/>
                <a:cs typeface="Arial" pitchFamily="34" charset="0"/>
              </a:rPr>
              <a:t>Niu L et </a:t>
            </a:r>
            <a:r>
              <a:rPr lang="fr-FR" sz="1400" i="1" dirty="0">
                <a:latin typeface="Arial" panose="020B0604020202020204" pitchFamily="34" charset="0"/>
                <a:cs typeface="Arial" pitchFamily="34" charset="0"/>
              </a:rPr>
              <a:t>al., </a:t>
            </a:r>
            <a:r>
              <a:rPr lang="fr-FR" sz="1400" dirty="0">
                <a:latin typeface="Arial" panose="020B0604020202020204" pitchFamily="34" charset="0"/>
                <a:cs typeface="Arial" pitchFamily="34" charset="0"/>
              </a:rPr>
              <a:t>2014           </a:t>
            </a:r>
          </a:p>
          <a:p>
            <a:r>
              <a:rPr lang="fr-FR" sz="1400" dirty="0">
                <a:latin typeface="Arial" panose="020B0604020202020204" pitchFamily="34" charset="0"/>
                <a:cs typeface="Arial" pitchFamily="34" charset="0"/>
              </a:rPr>
              <a:t> </a:t>
            </a:r>
            <a:endParaRPr lang="fr-FR" sz="1400" i="1" dirty="0"/>
          </a:p>
          <a:p>
            <a:r>
              <a:rPr lang="fr-FR" sz="1400" i="1" dirty="0">
                <a:latin typeface="Arial" panose="020B0604020202020204" pitchFamily="34" charset="0"/>
                <a:cs typeface="Arial" pitchFamily="34" charset="0"/>
              </a:rPr>
              <a:t>.</a:t>
            </a:r>
            <a:endParaRPr lang="fr-FR" i="1" dirty="0"/>
          </a:p>
        </p:txBody>
      </p:sp>
      <p:sp>
        <p:nvSpPr>
          <p:cNvPr id="4" name="Slide Number Placeholder 3">
            <a:extLst>
              <a:ext uri="{FF2B5EF4-FFF2-40B4-BE49-F238E27FC236}">
                <a16:creationId xmlns:a16="http://schemas.microsoft.com/office/drawing/2014/main" xmlns="" id="{C2DE1306-4652-46D4-A7B3-8EEDC3774CAE}"/>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3</a:t>
            </a:fld>
            <a:endParaRPr lang="fr-FR" sz="2400" dirty="0">
              <a:solidFill>
                <a:schemeClr val="tx1"/>
              </a:solidFill>
              <a:latin typeface="Arial" panose="020B0604020202020204" pitchFamily="34" charset="0"/>
              <a:cs typeface="Arial" panose="020B0604020202020204" pitchFamily="34" charset="0"/>
            </a:endParaRPr>
          </a:p>
        </p:txBody>
      </p:sp>
      <p:pic>
        <p:nvPicPr>
          <p:cNvPr id="6" name="Image 8">
            <a:extLst>
              <a:ext uri="{FF2B5EF4-FFF2-40B4-BE49-F238E27FC236}">
                <a16:creationId xmlns:a16="http://schemas.microsoft.com/office/drawing/2014/main" xmlns="" id="{E32F1E0B-C896-42DA-887D-050F6BF7CBB5}"/>
              </a:ext>
            </a:extLst>
          </p:cNvPr>
          <p:cNvPicPr/>
          <p:nvPr/>
        </p:nvPicPr>
        <p:blipFill>
          <a:blip r:embed="rId3">
            <a:extLst>
              <a:ext uri="{28A0092B-C50C-407E-A947-70E740481C1C}">
                <a14:useLocalDpi xmlns:a14="http://schemas.microsoft.com/office/drawing/2010/main" val="0"/>
              </a:ext>
            </a:extLst>
          </a:blip>
          <a:stretch>
            <a:fillRect/>
          </a:stretch>
        </p:blipFill>
        <p:spPr>
          <a:xfrm>
            <a:off x="6970058" y="4992500"/>
            <a:ext cx="3281082" cy="1586753"/>
          </a:xfrm>
          <a:prstGeom prst="rect">
            <a:avLst/>
          </a:prstGeom>
        </p:spPr>
      </p:pic>
    </p:spTree>
    <p:extLst>
      <p:ext uri="{BB962C8B-B14F-4D97-AF65-F5344CB8AC3E}">
        <p14:creationId xmlns:p14="http://schemas.microsoft.com/office/powerpoint/2010/main" val="58362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771" y="1480901"/>
            <a:ext cx="9808029" cy="4875449"/>
          </a:xfrm>
        </p:spPr>
        <p:txBody>
          <a:bodyPr>
            <a:normAutofit/>
          </a:bodyPr>
          <a:lstStyle/>
          <a:p>
            <a:pPr marL="342900" lvl="1" indent="-342900">
              <a:lnSpc>
                <a:spcPct val="150000"/>
              </a:lnSpc>
              <a:spcBef>
                <a:spcPts val="1000"/>
              </a:spcBef>
              <a:spcAft>
                <a:spcPts val="600"/>
              </a:spcAft>
              <a:buFont typeface="Wingdings" panose="05000000000000000000" pitchFamily="2" charset="2"/>
              <a:buChar char="v"/>
            </a:pPr>
            <a:r>
              <a:rPr lang="fr-FR" sz="2800" b="1" dirty="0">
                <a:latin typeface="Arial" panose="020B0604020202020204" pitchFamily="34" charset="0"/>
                <a:cs typeface="Arial" panose="020B0604020202020204" pitchFamily="34" charset="0"/>
              </a:rPr>
              <a:t>Athérosclérose : </a:t>
            </a:r>
          </a:p>
          <a:p>
            <a:pPr marL="800100" lvl="2" indent="-342900">
              <a:lnSpc>
                <a:spcPct val="150000"/>
              </a:lnSpc>
              <a:spcBef>
                <a:spcPts val="1000"/>
              </a:spcBef>
              <a:spcAft>
                <a:spcPts val="600"/>
              </a:spcAft>
            </a:pPr>
            <a:r>
              <a:rPr lang="fr-FR" sz="2400" dirty="0">
                <a:latin typeface="Arial" panose="020B0604020202020204" pitchFamily="34" charset="0"/>
                <a:cs typeface="Arial" panose="020B0604020202020204" pitchFamily="34" charset="0"/>
              </a:rPr>
              <a:t>Localisations préférentielles : artères coronaires, aorte, carotides et artères des membres inférieurs </a:t>
            </a:r>
            <a:r>
              <a:rPr lang="fr-FR" sz="2400" baseline="30000" dirty="0">
                <a:latin typeface="Arial" panose="020B0604020202020204" pitchFamily="34" charset="0"/>
                <a:cs typeface="Arial" pitchFamily="34" charset="0"/>
              </a:rPr>
              <a:t>2</a:t>
            </a:r>
            <a:endParaRPr lang="fr-FR" sz="2400" dirty="0">
              <a:latin typeface="Arial" panose="020B0604020202020204" pitchFamily="34" charset="0"/>
              <a:cs typeface="Arial" panose="020B0604020202020204" pitchFamily="34" charset="0"/>
            </a:endParaRPr>
          </a:p>
          <a:p>
            <a:pPr marL="800100" lvl="2" indent="-342900">
              <a:lnSpc>
                <a:spcPct val="150000"/>
              </a:lnSpc>
              <a:spcBef>
                <a:spcPts val="1000"/>
              </a:spcBef>
              <a:spcAft>
                <a:spcPts val="600"/>
              </a:spcAft>
            </a:pPr>
            <a:r>
              <a:rPr lang="fr-FR" sz="2400" dirty="0">
                <a:latin typeface="Arial" panose="020B0604020202020204" pitchFamily="34" charset="0"/>
                <a:cs typeface="Arial" panose="020B0604020202020204" pitchFamily="34" charset="0"/>
              </a:rPr>
              <a:t>Localisation carotidienne : 20% des AVC ischémiques </a:t>
            </a:r>
            <a:r>
              <a:rPr lang="fr-FR" sz="2400" baseline="30000" dirty="0">
                <a:latin typeface="Arial" panose="020B0604020202020204" pitchFamily="34" charset="0"/>
                <a:cs typeface="Arial" pitchFamily="34" charset="0"/>
              </a:rPr>
              <a:t>3</a:t>
            </a:r>
          </a:p>
          <a:p>
            <a:pPr marL="457200" lvl="2" indent="0">
              <a:lnSpc>
                <a:spcPct val="150000"/>
              </a:lnSpc>
              <a:spcBef>
                <a:spcPts val="1000"/>
              </a:spcBef>
              <a:spcAft>
                <a:spcPts val="600"/>
              </a:spcAft>
              <a:buNone/>
            </a:pPr>
            <a:endParaRPr lang="fr-FR" sz="2400" dirty="0"/>
          </a:p>
          <a:p>
            <a:pPr marL="0" lvl="1" indent="0">
              <a:lnSpc>
                <a:spcPct val="150000"/>
              </a:lnSpc>
              <a:spcBef>
                <a:spcPts val="1000"/>
              </a:spcBef>
              <a:buNone/>
            </a:pPr>
            <a:endParaRPr lang="fr-FR" dirty="0">
              <a:latin typeface="Arial" panose="020B0604020202020204" pitchFamily="34" charset="0"/>
              <a:cs typeface="Arial" panose="020B0604020202020204" pitchFamily="34" charset="0"/>
            </a:endParaRPr>
          </a:p>
          <a:p>
            <a:pPr marL="0" lvl="1" indent="0">
              <a:lnSpc>
                <a:spcPct val="150000"/>
              </a:lnSpc>
              <a:spcBef>
                <a:spcPts val="1000"/>
              </a:spcBef>
              <a:buNone/>
            </a:pP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xmlns="" id="{75290052-5C51-4F42-B140-FF13E51773E7}"/>
              </a:ext>
            </a:extLst>
          </p:cNvPr>
          <p:cNvSpPr txBox="1">
            <a:spLocks/>
          </p:cNvSpPr>
          <p:nvPr/>
        </p:nvSpPr>
        <p:spPr>
          <a:xfrm>
            <a:off x="1545771" y="501650"/>
            <a:ext cx="9808029"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M" b="1" dirty="0">
                <a:solidFill>
                  <a:schemeClr val="tx1"/>
                </a:solidFill>
                <a:latin typeface="Arial" panose="020B0604020202020204" pitchFamily="34" charset="0"/>
                <a:cs typeface="Arial" panose="020B0604020202020204" pitchFamily="34" charset="0"/>
              </a:rPr>
              <a:t>Introduction                               2/3</a:t>
            </a:r>
            <a:endParaRPr lang="fr-FR" b="1"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545771" y="6321122"/>
            <a:ext cx="10515600" cy="369332"/>
          </a:xfrm>
          <a:prstGeom prst="rect">
            <a:avLst/>
          </a:prstGeom>
          <a:noFill/>
        </p:spPr>
        <p:txBody>
          <a:bodyPr wrap="square" rtlCol="0">
            <a:spAutoFit/>
          </a:bodyPr>
          <a:lstStyle/>
          <a:p>
            <a:r>
              <a:rPr lang="fr-FR" sz="1400" dirty="0">
                <a:latin typeface="Arial" panose="020B0604020202020204" pitchFamily="34" charset="0"/>
                <a:cs typeface="Arial" pitchFamily="34" charset="0"/>
              </a:rPr>
              <a:t> </a:t>
            </a:r>
            <a:r>
              <a:rPr lang="fr-FR" sz="1400" baseline="30000" dirty="0">
                <a:latin typeface="Arial" panose="020B0604020202020204" pitchFamily="34" charset="0"/>
                <a:cs typeface="Arial" pitchFamily="34" charset="0"/>
              </a:rPr>
              <a:t>1 </a:t>
            </a:r>
            <a:r>
              <a:rPr lang="en-US" dirty="0" err="1"/>
              <a:t>Riccioni</a:t>
            </a:r>
            <a:r>
              <a:rPr lang="en-US" dirty="0"/>
              <a:t> G et </a:t>
            </a:r>
            <a:r>
              <a:rPr lang="fr-FR" sz="1400" i="1" dirty="0">
                <a:latin typeface="Arial" panose="020B0604020202020204" pitchFamily="34" charset="0"/>
                <a:cs typeface="Arial" pitchFamily="34" charset="0"/>
              </a:rPr>
              <a:t>al., </a:t>
            </a:r>
            <a:r>
              <a:rPr lang="fr-FR" sz="1400" dirty="0">
                <a:latin typeface="Arial" panose="020B0604020202020204" pitchFamily="34" charset="0"/>
                <a:cs typeface="Arial" pitchFamily="34" charset="0"/>
              </a:rPr>
              <a:t>2012     </a:t>
            </a:r>
            <a:r>
              <a:rPr lang="fr-FR" sz="1400" baseline="30000" dirty="0">
                <a:latin typeface="Arial" panose="020B0604020202020204" pitchFamily="34" charset="0"/>
                <a:cs typeface="Arial" pitchFamily="34" charset="0"/>
              </a:rPr>
              <a:t>2</a:t>
            </a:r>
            <a:r>
              <a:rPr lang="fr-FR" sz="1400" dirty="0">
                <a:latin typeface="Arial" panose="020B0604020202020204" pitchFamily="34" charset="0"/>
                <a:cs typeface="Arial" pitchFamily="34" charset="0"/>
              </a:rPr>
              <a:t> </a:t>
            </a:r>
            <a:r>
              <a:rPr lang="en-US" dirty="0"/>
              <a:t>Rodríguez-</a:t>
            </a:r>
            <a:r>
              <a:rPr lang="en-US" dirty="0" err="1"/>
              <a:t>Saldaña</a:t>
            </a:r>
            <a:r>
              <a:rPr lang="fr-FR" sz="1400" dirty="0">
                <a:latin typeface="Arial" panose="020B0604020202020204" pitchFamily="34" charset="0"/>
                <a:cs typeface="Arial" pitchFamily="34" charset="0"/>
              </a:rPr>
              <a:t> et </a:t>
            </a:r>
            <a:r>
              <a:rPr lang="fr-FR" sz="1400" i="1" dirty="0">
                <a:latin typeface="Arial" panose="020B0604020202020204" pitchFamily="34" charset="0"/>
                <a:cs typeface="Arial" pitchFamily="34" charset="0"/>
              </a:rPr>
              <a:t>al., </a:t>
            </a:r>
            <a:r>
              <a:rPr lang="fr-FR" sz="1400" dirty="0">
                <a:latin typeface="Arial" panose="020B0604020202020204" pitchFamily="34" charset="0"/>
                <a:cs typeface="Arial" pitchFamily="34" charset="0"/>
              </a:rPr>
              <a:t>2014    3 </a:t>
            </a:r>
            <a:r>
              <a:rPr lang="en-US" sz="1600" dirty="0" err="1"/>
              <a:t>Kolodgie</a:t>
            </a:r>
            <a:r>
              <a:rPr lang="en-US" sz="1600" dirty="0"/>
              <a:t> FD et </a:t>
            </a:r>
            <a:r>
              <a:rPr lang="en-US" sz="1600" i="1" dirty="0"/>
              <a:t>al.,</a:t>
            </a:r>
            <a:r>
              <a:rPr lang="en-US" sz="1600" dirty="0"/>
              <a:t>2017</a:t>
            </a:r>
            <a:endParaRPr lang="fr-FR" sz="1600" i="1"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xmlns="" id="{B287D623-0AB4-4A5B-9F09-856D9AF95ADA}"/>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4</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61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906" y="1491915"/>
            <a:ext cx="10430670" cy="4633793"/>
          </a:xfrm>
        </p:spPr>
        <p:txBody>
          <a:bodyPr>
            <a:normAutofit/>
          </a:bodyPr>
          <a:lstStyle/>
          <a:p>
            <a:pPr marL="441325" indent="-441325">
              <a:lnSpc>
                <a:spcPct val="15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Programmes de dépistage rares dans les pays à revenus faibles ou intermédiaires.</a:t>
            </a:r>
            <a:r>
              <a:rPr lang="fr-FR" baseline="30000" dirty="0">
                <a:latin typeface="Arial" panose="020B0604020202020204" pitchFamily="34" charset="0"/>
                <a:cs typeface="Arial" pitchFamily="34" charset="0"/>
              </a:rPr>
              <a:t> 1</a:t>
            </a:r>
            <a:endParaRPr lang="fr-FR" dirty="0">
              <a:latin typeface="Arial" panose="020B0604020202020204" pitchFamily="34" charset="0"/>
              <a:cs typeface="Arial" panose="020B0604020202020204" pitchFamily="34" charset="0"/>
            </a:endParaRPr>
          </a:p>
          <a:p>
            <a:pPr marL="441325" indent="-441325">
              <a:lnSpc>
                <a:spcPct val="15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 Afrique: peu d’études sur le sujet.</a:t>
            </a:r>
            <a:r>
              <a:rPr lang="fr-FR" baseline="30000" dirty="0">
                <a:latin typeface="Arial" panose="020B0604020202020204" pitchFamily="34" charset="0"/>
                <a:cs typeface="Arial" pitchFamily="34" charset="0"/>
              </a:rPr>
              <a:t> 2</a:t>
            </a:r>
            <a:endParaRPr lang="fr-FR" dirty="0">
              <a:latin typeface="Arial" panose="020B0604020202020204" pitchFamily="34" charset="0"/>
              <a:cs typeface="Arial" panose="020B0604020202020204" pitchFamily="34" charset="0"/>
            </a:endParaRPr>
          </a:p>
          <a:p>
            <a:pPr marL="361950" indent="-361950">
              <a:lnSpc>
                <a:spcPct val="15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 Cameroun: peu d’études sur le sujet, prévalence d’athérosclérose carotidienne de 25% en 1998.</a:t>
            </a:r>
            <a:r>
              <a:rPr lang="fr-FR" baseline="30000" dirty="0">
                <a:latin typeface="Arial" panose="020B0604020202020204" pitchFamily="34" charset="0"/>
                <a:cs typeface="Arial" pitchFamily="34" charset="0"/>
              </a:rPr>
              <a:t> 3</a:t>
            </a:r>
            <a:endParaRPr lang="fr-FR" dirty="0">
              <a:latin typeface="Arial" panose="020B0604020202020204" pitchFamily="34" charset="0"/>
              <a:cs typeface="Arial" panose="020B0604020202020204" pitchFamily="34" charset="0"/>
            </a:endParaRPr>
          </a:p>
          <a:p>
            <a:pPr marL="361950" indent="-361950">
              <a:lnSpc>
                <a:spcPct val="150000"/>
              </a:lnSpc>
              <a:spcAft>
                <a:spcPts val="600"/>
              </a:spcAft>
              <a:buFont typeface="Wingdings" panose="05000000000000000000" pitchFamily="2" charset="2"/>
              <a:buChar char="v"/>
            </a:pPr>
            <a:endParaRPr lang="fr-FR" dirty="0">
              <a:latin typeface="Arial" panose="020B0604020202020204" pitchFamily="34" charset="0"/>
              <a:cs typeface="Arial" panose="020B0604020202020204" pitchFamily="34" charset="0"/>
            </a:endParaRPr>
          </a:p>
          <a:p>
            <a:pPr marL="0" indent="0">
              <a:lnSpc>
                <a:spcPct val="100000"/>
              </a:lnSpc>
              <a:spcAft>
                <a:spcPts val="600"/>
              </a:spcAft>
              <a:buNone/>
            </a:pP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xmlns="" id="{75290052-5C51-4F42-B140-FF13E51773E7}"/>
              </a:ext>
            </a:extLst>
          </p:cNvPr>
          <p:cNvSpPr txBox="1">
            <a:spLocks/>
          </p:cNvSpPr>
          <p:nvPr/>
        </p:nvSpPr>
        <p:spPr>
          <a:xfrm>
            <a:off x="1558977" y="318237"/>
            <a:ext cx="9794823"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dirty="0">
                <a:solidFill>
                  <a:schemeClr val="tx1"/>
                </a:solidFill>
                <a:latin typeface="Arial" panose="020B0604020202020204" pitchFamily="34" charset="0"/>
                <a:cs typeface="Arial" panose="020B0604020202020204" pitchFamily="34" charset="0"/>
              </a:rPr>
              <a:t>Introduction                                 3/3</a:t>
            </a:r>
          </a:p>
        </p:txBody>
      </p:sp>
      <p:sp>
        <p:nvSpPr>
          <p:cNvPr id="11" name="TextBox 10"/>
          <p:cNvSpPr txBox="1"/>
          <p:nvPr/>
        </p:nvSpPr>
        <p:spPr>
          <a:xfrm>
            <a:off x="1531268" y="6381173"/>
            <a:ext cx="5257800" cy="523220"/>
          </a:xfrm>
          <a:prstGeom prst="rect">
            <a:avLst/>
          </a:prstGeom>
          <a:noFill/>
        </p:spPr>
        <p:txBody>
          <a:bodyPr wrap="square" rtlCol="0">
            <a:spAutoFit/>
          </a:bodyPr>
          <a:lstStyle/>
          <a:p>
            <a:r>
              <a:rPr lang="fr-FR" sz="1400" baseline="30000" dirty="0">
                <a:latin typeface="Arial" panose="020B0604020202020204" pitchFamily="34" charset="0"/>
                <a:cs typeface="Arial" pitchFamily="34" charset="0"/>
              </a:rPr>
              <a:t>1 </a:t>
            </a:r>
            <a:r>
              <a:rPr lang="fr-FR" sz="1400" dirty="0">
                <a:latin typeface="Arial" panose="020B0604020202020204" pitchFamily="34" charset="0"/>
                <a:cs typeface="Arial" panose="020B0604020202020204" pitchFamily="34" charset="0"/>
              </a:rPr>
              <a:t>OMS</a:t>
            </a:r>
            <a:r>
              <a:rPr lang="fr-FR" sz="1400" i="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2017      </a:t>
            </a:r>
            <a:r>
              <a:rPr lang="fr-FR" sz="1400" baseline="30000" dirty="0">
                <a:latin typeface="Arial" panose="020B0604020202020204" pitchFamily="34" charset="0"/>
                <a:cs typeface="Arial" pitchFamily="34" charset="0"/>
              </a:rPr>
              <a:t>2</a:t>
            </a:r>
            <a:r>
              <a:rPr lang="fr-FR" sz="1400" dirty="0">
                <a:latin typeface="Arial" panose="020B0604020202020204" pitchFamily="34" charset="0"/>
                <a:cs typeface="Arial" pitchFamily="34" charset="0"/>
              </a:rPr>
              <a:t> </a:t>
            </a:r>
            <a:r>
              <a:rPr lang="fr-FR" sz="1400" dirty="0" err="1">
                <a:latin typeface="Arial" panose="020B0604020202020204" pitchFamily="34" charset="0"/>
                <a:cs typeface="Arial" pitchFamily="34" charset="0"/>
              </a:rPr>
              <a:t>Asheim</a:t>
            </a:r>
            <a:r>
              <a:rPr lang="fr-FR" sz="1400" dirty="0">
                <a:latin typeface="Arial" panose="020B0604020202020204" pitchFamily="34" charset="0"/>
                <a:cs typeface="Arial" pitchFamily="34" charset="0"/>
              </a:rPr>
              <a:t> et </a:t>
            </a:r>
            <a:r>
              <a:rPr lang="fr-FR" sz="1400" i="1" dirty="0">
                <a:latin typeface="Arial" panose="020B0604020202020204" pitchFamily="34" charset="0"/>
                <a:cs typeface="Arial" pitchFamily="34" charset="0"/>
              </a:rPr>
              <a:t>al., 2002      </a:t>
            </a:r>
            <a:r>
              <a:rPr lang="fr-FR" sz="1400" i="1" baseline="30000" dirty="0">
                <a:latin typeface="Arial" panose="020B0604020202020204" pitchFamily="34" charset="0"/>
                <a:cs typeface="Arial" pitchFamily="34" charset="0"/>
              </a:rPr>
              <a:t>3</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Kingué</a:t>
            </a:r>
            <a:r>
              <a:rPr lang="fr-FR" sz="1400" i="1" baseline="30000" dirty="0">
                <a:latin typeface="Arial" panose="020B0604020202020204" pitchFamily="34" charset="0"/>
                <a:cs typeface="Arial" pitchFamily="34" charset="0"/>
              </a:rPr>
              <a:t> </a:t>
            </a:r>
            <a:r>
              <a:rPr lang="fr-FR" sz="1400" dirty="0">
                <a:latin typeface="Arial" panose="020B0604020202020204" pitchFamily="34" charset="0"/>
                <a:cs typeface="Arial" pitchFamily="34" charset="0"/>
              </a:rPr>
              <a:t>et </a:t>
            </a:r>
            <a:r>
              <a:rPr lang="fr-FR" sz="1400" i="1" dirty="0">
                <a:latin typeface="Arial" panose="020B0604020202020204" pitchFamily="34" charset="0"/>
                <a:cs typeface="Arial" pitchFamily="34" charset="0"/>
              </a:rPr>
              <a:t>al</a:t>
            </a:r>
            <a:r>
              <a:rPr lang="fr-FR" sz="1400" i="1" baseline="30000" dirty="0">
                <a:latin typeface="Arial" panose="020B0604020202020204" pitchFamily="34" charset="0"/>
                <a:cs typeface="Arial" pitchFamily="34" charset="0"/>
              </a:rPr>
              <a:t>     </a:t>
            </a:r>
            <a:endParaRPr lang="fr-FR" sz="1400" i="1" dirty="0">
              <a:latin typeface="Arial" panose="020B0604020202020204" pitchFamily="34" charset="0"/>
              <a:cs typeface="Arial" pitchFamily="34" charset="0"/>
            </a:endParaRPr>
          </a:p>
          <a:p>
            <a:endParaRPr lang="fr-FR" sz="1400" i="1" dirty="0">
              <a:latin typeface="Arial" panose="020B0604020202020204" pitchFamily="34" charset="0"/>
              <a:cs typeface="Arial" pitchFamily="34" charset="0"/>
            </a:endParaRPr>
          </a:p>
        </p:txBody>
      </p:sp>
      <p:sp>
        <p:nvSpPr>
          <p:cNvPr id="6" name="Slide Number Placeholder 5">
            <a:extLst>
              <a:ext uri="{FF2B5EF4-FFF2-40B4-BE49-F238E27FC236}">
                <a16:creationId xmlns:a16="http://schemas.microsoft.com/office/drawing/2014/main" xmlns="" id="{52AC0D5D-D26D-4EB5-8D43-2AB4843A9362}"/>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5</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9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410" y="1371600"/>
            <a:ext cx="10160521" cy="4713258"/>
          </a:xfrm>
        </p:spPr>
        <p:txBody>
          <a:bodyPr>
            <a:normAutofit/>
          </a:bodyPr>
          <a:lstStyle/>
          <a:p>
            <a:pPr marL="0" indent="0">
              <a:buNone/>
            </a:pPr>
            <a:endParaRPr lang="fr-FR" dirty="0"/>
          </a:p>
          <a:p>
            <a:pPr marL="0" indent="0" algn="just" eaLnBrk="0" fontAlgn="base" hangingPunct="0">
              <a:lnSpc>
                <a:spcPct val="100000"/>
              </a:lnSpc>
              <a:spcAft>
                <a:spcPts val="600"/>
              </a:spcAft>
              <a:buNone/>
            </a:pPr>
            <a:endParaRPr lang="fr-FR" sz="3200" b="1" dirty="0">
              <a:latin typeface="Arial" panose="020B0604020202020204" pitchFamily="34" charset="0"/>
              <a:cs typeface="Arial" panose="020B0604020202020204" pitchFamily="34" charset="0"/>
            </a:endParaRPr>
          </a:p>
          <a:p>
            <a:pPr marL="457200" lvl="1" indent="0" algn="just" eaLnBrk="0" fontAlgn="base" hangingPunct="0">
              <a:lnSpc>
                <a:spcPct val="150000"/>
              </a:lnSpc>
              <a:spcBef>
                <a:spcPts val="1000"/>
              </a:spcBef>
              <a:spcAft>
                <a:spcPts val="600"/>
              </a:spcAft>
              <a:buNone/>
            </a:pPr>
            <a:r>
              <a:rPr lang="fr-FR" sz="2800" dirty="0">
                <a:latin typeface="Arial" panose="020B0604020202020204" pitchFamily="34" charset="0"/>
                <a:cs typeface="Arial" panose="020B0604020202020204" pitchFamily="34" charset="0"/>
              </a:rPr>
              <a:t>Déterminer la prévalence de l’athérosclérose carotidienne chez un groupe de patients asymptomatiques présentant un ou plusieurs facteurs de risque cardiovasculaire.</a:t>
            </a:r>
            <a:endParaRPr lang="fr-FR" sz="2800" b="1" dirty="0">
              <a:latin typeface="Arial" panose="020B0604020202020204" pitchFamily="34" charset="0"/>
              <a:cs typeface="Arial" panose="020B0604020202020204" pitchFamily="34" charset="0"/>
            </a:endParaRPr>
          </a:p>
          <a:p>
            <a:pPr marL="457200" lvl="1" indent="0" algn="just" eaLnBrk="0" fontAlgn="base" hangingPunct="0">
              <a:lnSpc>
                <a:spcPct val="100000"/>
              </a:lnSpc>
              <a:spcBef>
                <a:spcPts val="1000"/>
              </a:spcBef>
              <a:spcAft>
                <a:spcPts val="600"/>
              </a:spcAft>
              <a:buNone/>
            </a:pPr>
            <a:endParaRPr lang="fr-FR" altLang="fr-FR" sz="3200"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xmlns="" id="{75290052-5C51-4F42-B140-FF13E51773E7}"/>
              </a:ext>
            </a:extLst>
          </p:cNvPr>
          <p:cNvSpPr txBox="1">
            <a:spLocks/>
          </p:cNvSpPr>
          <p:nvPr/>
        </p:nvSpPr>
        <p:spPr>
          <a:xfrm>
            <a:off x="1573967" y="318237"/>
            <a:ext cx="9885965"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M" b="1" dirty="0">
              <a:solidFill>
                <a:schemeClr val="tx1"/>
              </a:solidFill>
              <a:latin typeface="Arial" panose="020B0604020202020204" pitchFamily="34" charset="0"/>
              <a:cs typeface="Arial" panose="020B0604020202020204" pitchFamily="34" charset="0"/>
            </a:endParaRPr>
          </a:p>
          <a:p>
            <a:pPr algn="ctr"/>
            <a:r>
              <a:rPr lang="fr-FR" sz="8000" b="1" dirty="0">
                <a:solidFill>
                  <a:schemeClr val="tx1"/>
                </a:solidFill>
                <a:latin typeface="Arial" panose="020B0604020202020204" pitchFamily="34" charset="0"/>
                <a:cs typeface="Arial" panose="020B0604020202020204" pitchFamily="34" charset="0"/>
              </a:rPr>
              <a:t>Objectif général</a:t>
            </a:r>
          </a:p>
          <a:p>
            <a:pPr algn="ctr"/>
            <a:endParaRPr lang="fr-FR" b="1"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5DB5E827-240A-4898-ABF8-C76B4CB84F94}"/>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6</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401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031" y="1540042"/>
            <a:ext cx="10464783" cy="4659456"/>
          </a:xfrm>
        </p:spPr>
        <p:txBody>
          <a:bodyPr>
            <a:normAutofit/>
          </a:bodyPr>
          <a:lstStyle/>
          <a:p>
            <a:pPr marL="457200" lvl="1" indent="0">
              <a:buNone/>
            </a:pPr>
            <a:endParaRPr lang="fr-FR" b="1" dirty="0">
              <a:latin typeface="Arial" panose="020B0604020202020204" pitchFamily="34" charset="0"/>
              <a:cs typeface="Arial" panose="020B0604020202020204" pitchFamily="34" charset="0"/>
            </a:endParaRPr>
          </a:p>
          <a:p>
            <a:pPr marL="514350" lvl="0" indent="-514350">
              <a:lnSpc>
                <a:spcPct val="150000"/>
              </a:lnSpc>
              <a:buFont typeface="+mj-lt"/>
              <a:buAutoNum type="arabicPeriod"/>
            </a:pPr>
            <a:r>
              <a:rPr lang="fr-FR" dirty="0">
                <a:latin typeface="Arial" panose="020B0604020202020204" pitchFamily="34" charset="0"/>
                <a:cs typeface="Arial" panose="020B0604020202020204" pitchFamily="34" charset="0"/>
              </a:rPr>
              <a:t>Décrire le profil épidémiologique de la population d’étude</a:t>
            </a:r>
          </a:p>
          <a:p>
            <a:pPr marL="514350" lvl="0" indent="-514350">
              <a:lnSpc>
                <a:spcPct val="150000"/>
              </a:lnSpc>
              <a:buFont typeface="+mj-lt"/>
              <a:buAutoNum type="arabicPeriod"/>
            </a:pPr>
            <a:r>
              <a:rPr lang="fr-FR" dirty="0">
                <a:latin typeface="Arial" panose="020B0604020202020204" pitchFamily="34" charset="0"/>
                <a:cs typeface="Arial" panose="020B0604020202020204" pitchFamily="34" charset="0"/>
              </a:rPr>
              <a:t>Etablir les caractéristiques cliniques et paracliniques des patients. </a:t>
            </a:r>
          </a:p>
          <a:p>
            <a:pPr marL="514350" lvl="0" indent="-514350">
              <a:lnSpc>
                <a:spcPct val="150000"/>
              </a:lnSpc>
              <a:buFont typeface="+mj-lt"/>
              <a:buAutoNum type="arabicPeriod"/>
            </a:pPr>
            <a:r>
              <a:rPr lang="fr-FR" dirty="0">
                <a:latin typeface="Arial" panose="020B0604020202020204" pitchFamily="34" charset="0"/>
                <a:cs typeface="Arial" panose="020B0604020202020204" pitchFamily="34" charset="0"/>
              </a:rPr>
              <a:t>Identifier les facteurs associés à l’athérosclérose carotidienne.</a:t>
            </a:r>
          </a:p>
          <a:p>
            <a:pPr marL="0" indent="0">
              <a:buNone/>
            </a:pPr>
            <a:endParaRPr lang="fr-FR" sz="3200" dirty="0">
              <a:latin typeface="Times New Roman" panose="02020603050405020304" pitchFamily="18" charset="0"/>
              <a:cs typeface="Times New Roman" panose="02020603050405020304" pitchFamily="18" charset="0"/>
            </a:endParaRPr>
          </a:p>
        </p:txBody>
      </p:sp>
      <p:sp>
        <p:nvSpPr>
          <p:cNvPr id="7" name="Titre 1">
            <a:extLst>
              <a:ext uri="{FF2B5EF4-FFF2-40B4-BE49-F238E27FC236}">
                <a16:creationId xmlns:a16="http://schemas.microsoft.com/office/drawing/2014/main" xmlns="" id="{75290052-5C51-4F42-B140-FF13E51773E7}"/>
              </a:ext>
            </a:extLst>
          </p:cNvPr>
          <p:cNvSpPr txBox="1">
            <a:spLocks/>
          </p:cNvSpPr>
          <p:nvPr/>
        </p:nvSpPr>
        <p:spPr>
          <a:xfrm>
            <a:off x="1663908" y="303247"/>
            <a:ext cx="9689891"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M" b="1" dirty="0">
              <a:solidFill>
                <a:schemeClr val="tx1"/>
              </a:solidFill>
              <a:latin typeface="Arial" panose="020B0604020202020204" pitchFamily="34" charset="0"/>
              <a:cs typeface="Arial" panose="020B0604020202020204" pitchFamily="34" charset="0"/>
            </a:endParaRPr>
          </a:p>
          <a:p>
            <a:pPr algn="ctr"/>
            <a:r>
              <a:rPr lang="fr-CM" sz="9300" b="1" dirty="0">
                <a:solidFill>
                  <a:schemeClr val="tx1"/>
                </a:solidFill>
                <a:latin typeface="Arial" panose="020B0604020202020204" pitchFamily="34" charset="0"/>
                <a:cs typeface="Arial" panose="020B0604020202020204" pitchFamily="34" charset="0"/>
              </a:rPr>
              <a:t> </a:t>
            </a:r>
            <a:r>
              <a:rPr lang="fr-FR" sz="9300" b="1" dirty="0">
                <a:solidFill>
                  <a:schemeClr val="tx1"/>
                </a:solidFill>
                <a:latin typeface="Arial" panose="020B0604020202020204" pitchFamily="34" charset="0"/>
                <a:cs typeface="Arial" panose="020B0604020202020204" pitchFamily="34" charset="0"/>
              </a:rPr>
              <a:t>Objectifs spécifiques</a:t>
            </a:r>
          </a:p>
          <a:p>
            <a:pPr algn="ctr"/>
            <a:endParaRPr lang="fr-FR" b="1"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EB6265D2-B8F2-48A6-BD1E-99751F1D2C4B}"/>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7</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1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1756611"/>
            <a:ext cx="10480622" cy="4615963"/>
          </a:xfrm>
        </p:spPr>
        <p:txBody>
          <a:bodyPr>
            <a:noAutofit/>
          </a:bodyPr>
          <a:lstStyle/>
          <a:p>
            <a:pPr>
              <a:lnSpc>
                <a:spcPct val="10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 Type d’étude : transversale analytique</a:t>
            </a:r>
          </a:p>
          <a:p>
            <a:pPr>
              <a:lnSpc>
                <a:spcPct val="10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 Période d’étude : janvier– juin 2021 (6 mois)</a:t>
            </a:r>
          </a:p>
          <a:p>
            <a:pPr>
              <a:lnSpc>
                <a:spcPct val="10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 Lieu d’étude :</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HCY*, CHUY**</a:t>
            </a:r>
          </a:p>
          <a:p>
            <a:pPr>
              <a:lnSpc>
                <a:spcPct val="10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Echantillonnage</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73 patients ; formule de Cochrane </a:t>
            </a:r>
          </a:p>
          <a:p>
            <a:pPr>
              <a:lnSpc>
                <a:spcPct val="100000"/>
              </a:lnSpc>
              <a:spcAft>
                <a:spcPts val="600"/>
              </a:spcAft>
              <a:buFont typeface="Wingdings" panose="05000000000000000000" pitchFamily="2" charset="2"/>
              <a:buChar char="v"/>
            </a:pPr>
            <a:r>
              <a:rPr lang="fr-FR" dirty="0">
                <a:latin typeface="Arial" panose="020B0604020202020204" pitchFamily="34" charset="0"/>
                <a:cs typeface="Arial" panose="020B0604020202020204" pitchFamily="34" charset="0"/>
              </a:rPr>
              <a:t>Autorisations administratives</a:t>
            </a:r>
          </a:p>
          <a:p>
            <a:pPr>
              <a:lnSpc>
                <a:spcPct val="100000"/>
              </a:lnSpc>
              <a:spcAft>
                <a:spcPts val="600"/>
              </a:spcAft>
              <a:buFont typeface="Wingdings" panose="05000000000000000000" pitchFamily="2" charset="2"/>
              <a:buChar char="v"/>
            </a:pPr>
            <a:endParaRPr lang="fr-FR" sz="2400" dirty="0">
              <a:latin typeface="Arial" panose="020B0604020202020204" pitchFamily="34" charset="0"/>
              <a:cs typeface="Arial" panose="020B0604020202020204" pitchFamily="34" charset="0"/>
            </a:endParaRPr>
          </a:p>
        </p:txBody>
      </p:sp>
      <p:sp>
        <p:nvSpPr>
          <p:cNvPr id="4" name="TextBox 3"/>
          <p:cNvSpPr txBox="1"/>
          <p:nvPr/>
        </p:nvSpPr>
        <p:spPr>
          <a:xfrm>
            <a:off x="1411348" y="6393136"/>
            <a:ext cx="8019738" cy="307777"/>
          </a:xfrm>
          <a:prstGeom prst="rect">
            <a:avLst/>
          </a:prstGeom>
          <a:noFill/>
        </p:spPr>
        <p:txBody>
          <a:bodyPr wrap="square" rtlCol="0">
            <a:spAutoFit/>
          </a:bodyPr>
          <a:lstStyle/>
          <a:p>
            <a:r>
              <a:rPr lang="fr-FR" sz="1400" dirty="0">
                <a:latin typeface="Arial" panose="020B0604020202020204" pitchFamily="34" charset="0"/>
                <a:cs typeface="Arial" pitchFamily="34" charset="0"/>
              </a:rPr>
              <a:t>* Hôpital Central de Yaoundé                 ** Centre Hospitalier et Universitaire de Yaoundé</a:t>
            </a:r>
          </a:p>
        </p:txBody>
      </p:sp>
      <p:sp>
        <p:nvSpPr>
          <p:cNvPr id="8" name="Titre 1">
            <a:extLst>
              <a:ext uri="{FF2B5EF4-FFF2-40B4-BE49-F238E27FC236}">
                <a16:creationId xmlns:a16="http://schemas.microsoft.com/office/drawing/2014/main" xmlns="" id="{75290052-5C51-4F42-B140-FF13E51773E7}"/>
              </a:ext>
            </a:extLst>
          </p:cNvPr>
          <p:cNvSpPr txBox="1">
            <a:spLocks/>
          </p:cNvSpPr>
          <p:nvPr/>
        </p:nvSpPr>
        <p:spPr>
          <a:xfrm>
            <a:off x="1514007" y="318237"/>
            <a:ext cx="9839793"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dirty="0">
                <a:solidFill>
                  <a:schemeClr val="tx1">
                    <a:lumMod val="95000"/>
                    <a:lumOff val="5000"/>
                  </a:schemeClr>
                </a:solidFill>
                <a:latin typeface="Arial" panose="020B0604020202020204" pitchFamily="34" charset="0"/>
                <a:cs typeface="Arial" panose="020B0604020202020204" pitchFamily="34" charset="0"/>
              </a:rPr>
              <a:t>Méthodologie                </a:t>
            </a:r>
            <a:r>
              <a:rPr lang="fr-FR" b="1" dirty="0" smtClean="0">
                <a:solidFill>
                  <a:schemeClr val="tx1">
                    <a:lumMod val="95000"/>
                    <a:lumOff val="5000"/>
                  </a:schemeClr>
                </a:solidFill>
                <a:latin typeface="Arial" panose="020B0604020202020204" pitchFamily="34" charset="0"/>
                <a:cs typeface="Arial" panose="020B0604020202020204" pitchFamily="34" charset="0"/>
              </a:rPr>
              <a:t>1/5</a:t>
            </a:r>
            <a:endParaRPr lang="fr-FR"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xmlns="" id="{A90F3461-7D46-4757-B7A8-AA264BF5958B}"/>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8</a:t>
            </a:fld>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58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322" y="1331347"/>
            <a:ext cx="10685693" cy="4312708"/>
          </a:xfrm>
        </p:spPr>
        <p:txBody>
          <a:bodyPr>
            <a:noAutofit/>
          </a:bodyPr>
          <a:lstStyle/>
          <a:p>
            <a:pPr>
              <a:lnSpc>
                <a:spcPct val="100000"/>
              </a:lnSpc>
              <a:spcAft>
                <a:spcPts val="600"/>
              </a:spcAft>
              <a:buFont typeface="Wingdings" panose="05000000000000000000" pitchFamily="2" charset="2"/>
              <a:buChar char="v"/>
            </a:pPr>
            <a:r>
              <a:rPr lang="fr-CM" b="1" dirty="0">
                <a:latin typeface="Arial" panose="020B0604020202020204" pitchFamily="34" charset="0"/>
                <a:cs typeface="Arial" panose="020B0604020202020204" pitchFamily="34" charset="0"/>
              </a:rPr>
              <a:t> Critères d’inclusion :</a:t>
            </a:r>
          </a:p>
          <a:p>
            <a:pPr lvl="1">
              <a:lnSpc>
                <a:spcPct val="100000"/>
              </a:lnSpc>
              <a:spcBef>
                <a:spcPts val="1000"/>
              </a:spcBef>
              <a:spcAft>
                <a:spcPts val="600"/>
              </a:spcAft>
              <a:buFont typeface="Wingdings" panose="05000000000000000000" pitchFamily="2" charset="2"/>
              <a:buChar char="q"/>
            </a:pPr>
            <a:r>
              <a:rPr lang="fr-FR" sz="2800" dirty="0">
                <a:latin typeface="Arial" panose="020B0604020202020204" pitchFamily="34" charset="0"/>
                <a:cs typeface="Arial" panose="020B0604020202020204" pitchFamily="34" charset="0"/>
              </a:rPr>
              <a:t> Patients ≥ 50 ans.</a:t>
            </a:r>
          </a:p>
          <a:p>
            <a:pPr lvl="1">
              <a:lnSpc>
                <a:spcPct val="100000"/>
              </a:lnSpc>
              <a:spcBef>
                <a:spcPts val="1000"/>
              </a:spcBef>
              <a:spcAft>
                <a:spcPts val="600"/>
              </a:spcAft>
              <a:buFont typeface="Wingdings" panose="05000000000000000000" pitchFamily="2" charset="2"/>
              <a:buChar char="q"/>
            </a:pPr>
            <a:r>
              <a:rPr lang="fr-FR" sz="2800" dirty="0">
                <a:latin typeface="Arial" panose="020B0604020202020204" pitchFamily="34" charset="0"/>
                <a:cs typeface="Arial" panose="020B0604020202020204" pitchFamily="34" charset="0"/>
              </a:rPr>
              <a:t> Ayant au moins un FDRCV.</a:t>
            </a:r>
          </a:p>
          <a:p>
            <a:pPr lvl="1">
              <a:lnSpc>
                <a:spcPct val="100000"/>
              </a:lnSpc>
              <a:spcBef>
                <a:spcPts val="1000"/>
              </a:spcBef>
              <a:spcAft>
                <a:spcPts val="600"/>
              </a:spcAft>
              <a:buFont typeface="Wingdings" panose="05000000000000000000" pitchFamily="2" charset="2"/>
              <a:buChar char="q"/>
            </a:pPr>
            <a:r>
              <a:rPr lang="fr-FR" sz="2800" dirty="0">
                <a:latin typeface="Arial" panose="020B0604020202020204" pitchFamily="34" charset="0"/>
                <a:cs typeface="Arial" panose="020B0604020202020204" pitchFamily="34" charset="0"/>
              </a:rPr>
              <a:t> Ne présentant aucun signe ou symptôme d’AVC datant de moins de 6 mois.</a:t>
            </a:r>
          </a:p>
          <a:p>
            <a:pPr lvl="1">
              <a:lnSpc>
                <a:spcPct val="100000"/>
              </a:lnSpc>
              <a:spcBef>
                <a:spcPts val="1000"/>
              </a:spcBef>
              <a:spcAft>
                <a:spcPts val="600"/>
              </a:spcAft>
              <a:buFont typeface="Wingdings" panose="05000000000000000000" pitchFamily="2" charset="2"/>
              <a:buChar char="q"/>
            </a:pPr>
            <a:r>
              <a:rPr lang="fr-FR" sz="2800" dirty="0">
                <a:latin typeface="Arial" panose="020B0604020202020204" pitchFamily="34" charset="0"/>
                <a:cs typeface="Arial" panose="020B0604020202020204" pitchFamily="34" charset="0"/>
              </a:rPr>
              <a:t> Disposant des examens biologiques </a:t>
            </a:r>
          </a:p>
          <a:p>
            <a:pPr lvl="1">
              <a:lnSpc>
                <a:spcPct val="100000"/>
              </a:lnSpc>
              <a:spcBef>
                <a:spcPts val="1000"/>
              </a:spcBef>
              <a:spcAft>
                <a:spcPts val="600"/>
              </a:spcAft>
              <a:buFont typeface="Wingdings" panose="05000000000000000000" pitchFamily="2" charset="2"/>
              <a:buChar char="q"/>
            </a:pPr>
            <a:r>
              <a:rPr lang="fr-FR" sz="2800" dirty="0">
                <a:latin typeface="Arial" panose="020B0604020202020204" pitchFamily="34" charset="0"/>
                <a:cs typeface="Arial" panose="020B0604020202020204" pitchFamily="34" charset="0"/>
              </a:rPr>
              <a:t> Consentement éclairé.</a:t>
            </a:r>
          </a:p>
          <a:p>
            <a:pPr marL="457200" lvl="1" indent="0">
              <a:lnSpc>
                <a:spcPct val="100000"/>
              </a:lnSpc>
              <a:spcBef>
                <a:spcPts val="1000"/>
              </a:spcBef>
              <a:spcAft>
                <a:spcPts val="600"/>
              </a:spcAft>
              <a:buNone/>
            </a:pPr>
            <a:endParaRPr lang="fr-FR" sz="2000"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xmlns="" id="{75290052-5C51-4F42-B140-FF13E51773E7}"/>
              </a:ext>
            </a:extLst>
          </p:cNvPr>
          <p:cNvSpPr txBox="1">
            <a:spLocks/>
          </p:cNvSpPr>
          <p:nvPr/>
        </p:nvSpPr>
        <p:spPr>
          <a:xfrm>
            <a:off x="1514007" y="318237"/>
            <a:ext cx="9839793" cy="828560"/>
          </a:xfrm>
          <a:prstGeom prst="rect">
            <a:avLst/>
          </a:prstGeom>
          <a:solidFill>
            <a:schemeClr val="bg1"/>
          </a:solidFill>
          <a:ln w="38100" cap="flat" cmpd="sng" algn="ctr">
            <a:solidFill>
              <a:srgbClr val="3333C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b="1" dirty="0">
                <a:solidFill>
                  <a:schemeClr val="tx1">
                    <a:lumMod val="95000"/>
                    <a:lumOff val="5000"/>
                  </a:schemeClr>
                </a:solidFill>
                <a:latin typeface="Arial" panose="020B0604020202020204" pitchFamily="34" charset="0"/>
                <a:cs typeface="Arial" panose="020B0604020202020204" pitchFamily="34" charset="0"/>
              </a:rPr>
              <a:t>Méthodologie              </a:t>
            </a:r>
            <a:r>
              <a:rPr lang="fr-FR" b="1" dirty="0" smtClean="0">
                <a:solidFill>
                  <a:schemeClr val="tx1">
                    <a:lumMod val="95000"/>
                    <a:lumOff val="5000"/>
                  </a:schemeClr>
                </a:solidFill>
                <a:latin typeface="Arial" panose="020B0604020202020204" pitchFamily="34" charset="0"/>
                <a:cs typeface="Arial" panose="020B0604020202020204" pitchFamily="34" charset="0"/>
              </a:rPr>
              <a:t>2/5</a:t>
            </a:r>
            <a:endParaRPr lang="fr-FR"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63A31A0F-7B51-4388-BCE3-B70ABB9056B8}"/>
              </a:ext>
            </a:extLst>
          </p:cNvPr>
          <p:cNvSpPr>
            <a:spLocks noGrp="1"/>
          </p:cNvSpPr>
          <p:nvPr>
            <p:ph type="sldNum" sz="quarter" idx="12"/>
          </p:nvPr>
        </p:nvSpPr>
        <p:spPr/>
        <p:txBody>
          <a:bodyPr/>
          <a:lstStyle/>
          <a:p>
            <a:fld id="{42097771-9D42-4509-8DDA-4069866382E1}" type="slidenum">
              <a:rPr lang="fr-FR" sz="2400" smtClean="0">
                <a:solidFill>
                  <a:schemeClr val="tx1"/>
                </a:solidFill>
                <a:latin typeface="Arial" panose="020B0604020202020204" pitchFamily="34" charset="0"/>
                <a:cs typeface="Arial" panose="020B0604020202020204" pitchFamily="34" charset="0"/>
              </a:rPr>
              <a:t>9</a:t>
            </a:fld>
            <a:endParaRPr lang="fr-FR" sz="2400" dirty="0">
              <a:solidFill>
                <a:schemeClr val="tx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xmlns="" id="{CA2FD552-3AAD-4168-8B64-80D5D8D1C7C7}"/>
              </a:ext>
            </a:extLst>
          </p:cNvPr>
          <p:cNvSpPr txBox="1"/>
          <p:nvPr/>
        </p:nvSpPr>
        <p:spPr>
          <a:xfrm>
            <a:off x="1186026" y="5514954"/>
            <a:ext cx="10167773" cy="523220"/>
          </a:xfrm>
          <a:prstGeom prst="rect">
            <a:avLst/>
          </a:prstGeom>
          <a:noFill/>
        </p:spPr>
        <p:txBody>
          <a:bodyPr wrap="square">
            <a:spAutoFit/>
          </a:bodyPr>
          <a:lstStyle/>
          <a:p>
            <a:pPr marL="361950" marR="0" lvl="1" indent="-361950" algn="l" defTabSz="914400" rtl="0" eaLnBrk="1" fontAlgn="auto" latinLnBrk="0" hangingPunct="1">
              <a:lnSpc>
                <a:spcPct val="100000"/>
              </a:lnSpc>
              <a:spcBef>
                <a:spcPts val="1000"/>
              </a:spcBef>
              <a:spcAft>
                <a:spcPts val="60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Critère d’exclusion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bifurcation carotidienne haute située</a:t>
            </a:r>
          </a:p>
        </p:txBody>
      </p:sp>
    </p:spTree>
    <p:extLst>
      <p:ext uri="{BB962C8B-B14F-4D97-AF65-F5344CB8AC3E}">
        <p14:creationId xmlns:p14="http://schemas.microsoft.com/office/powerpoint/2010/main" val="266034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ARB_LMK_CAROTID_CO" id="{6A70F0E0-EEFC-480A-8EFF-3D3261C2D42A}" vid="{7081B5D8-F689-481E-B4DA-B5C24DE57991}"/>
    </a:ext>
  </a:extLst>
</a:theme>
</file>

<file path=ppt/theme/theme2.xml><?xml version="1.0" encoding="utf-8"?>
<a:theme xmlns:a="http://schemas.openxmlformats.org/drawingml/2006/main" name="Thème Office">
  <a:themeElements>
    <a:clrScheme name="Personnalisé 6">
      <a:dk1>
        <a:sysClr val="windowText" lastClr="000000"/>
      </a:dk1>
      <a:lt1>
        <a:sysClr val="window" lastClr="FFFFFF"/>
      </a:lt1>
      <a:dk2>
        <a:srgbClr val="44546A"/>
      </a:dk2>
      <a:lt2>
        <a:srgbClr val="E7E6E6"/>
      </a:lt2>
      <a:accent1>
        <a:srgbClr val="4472C4"/>
      </a:accent1>
      <a:accent2>
        <a:srgbClr val="8EAADB"/>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ARB_LMK_CAROTID_CO" id="{6A70F0E0-EEFC-480A-8EFF-3D3261C2D42A}" vid="{EA57D524-EE10-40C1-8E7B-54248151051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SOCARB_LMK_CAROTID_CO</Template>
  <TotalTime>13</TotalTime>
  <Words>1668</Words>
  <Application>Microsoft Office PowerPoint</Application>
  <PresentationFormat>Grand écran</PresentationFormat>
  <Paragraphs>370</Paragraphs>
  <Slides>25</Slides>
  <Notes>25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Arial</vt:lpstr>
      <vt:lpstr>Arial Narrow</vt:lpstr>
      <vt:lpstr>Calibri</vt:lpstr>
      <vt:lpstr>Calibri Light</vt:lpstr>
      <vt:lpstr>Symbol</vt:lpstr>
      <vt:lpstr>Times New Roman</vt:lpstr>
      <vt:lpstr>Wingdings</vt:lpstr>
      <vt:lpstr>1_Thème Office</vt:lpstr>
      <vt:lpstr>Thème Office</vt:lpstr>
      <vt:lpstr>PREVALENCE DE L’ATHEROSCLEROSE CAROTIDIENNE CHEZ LES PATIENTS ASYMPTOMATIQUES AVEC FACTEURS DE RISQUE CARDIOVASCULAIRE DANS DEUX HOPITAUX DE YAOUNDE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Résultats et  Discussion</vt:lpstr>
      <vt:lpstr>Présentation PowerPoint</vt:lpstr>
      <vt:lpstr> Résultats                    2/11 </vt:lpstr>
      <vt:lpstr> Résultats                   3/11 </vt:lpstr>
      <vt:lpstr> Résultats                        4/11 </vt:lpstr>
      <vt:lpstr> Résultats                     5/11 </vt:lpstr>
      <vt:lpstr> Résultats                     6/11 </vt:lpstr>
      <vt:lpstr>Résultats                     7/11</vt:lpstr>
      <vt:lpstr>Résultats                  8/11</vt:lpstr>
      <vt:lpstr>Résultats                           9/11</vt:lpstr>
      <vt:lpstr>Résultats                           10/11</vt:lpstr>
      <vt:lpstr>Résultats                      11/11</vt:lpstr>
      <vt:lpstr>Conclusion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DE L’ATHEROSCLEROSE CAROTIDIENNE CHEZ LES PATIENTS ASYMPTOMATIQUES AVEC FACTEURS DE RISQUE CARDIOVASCULAIRE DANS DEUX HOPITAUX DE YAOUNDE</dc:title>
  <dc:creator>hp</dc:creator>
  <cp:lastModifiedBy>hp</cp:lastModifiedBy>
  <cp:revision>2</cp:revision>
  <dcterms:created xsi:type="dcterms:W3CDTF">2021-10-27T11:05:51Z</dcterms:created>
  <dcterms:modified xsi:type="dcterms:W3CDTF">2021-10-27T11:19:10Z</dcterms:modified>
</cp:coreProperties>
</file>